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93"/>
  </p:notesMasterIdLst>
  <p:handoutMasterIdLst>
    <p:handoutMasterId r:id="rId94"/>
  </p:handoutMasterIdLst>
  <p:sldIdLst>
    <p:sldId id="256" r:id="rId3"/>
    <p:sldId id="355" r:id="rId4"/>
    <p:sldId id="357" r:id="rId5"/>
    <p:sldId id="268" r:id="rId6"/>
    <p:sldId id="350" r:id="rId7"/>
    <p:sldId id="326" r:id="rId8"/>
    <p:sldId id="259" r:id="rId9"/>
    <p:sldId id="320" r:id="rId10"/>
    <p:sldId id="327" r:id="rId11"/>
    <p:sldId id="319" r:id="rId12"/>
    <p:sldId id="260" r:id="rId13"/>
    <p:sldId id="328" r:id="rId14"/>
    <p:sldId id="264" r:id="rId15"/>
    <p:sldId id="265" r:id="rId16"/>
    <p:sldId id="266" r:id="rId17"/>
    <p:sldId id="267" r:id="rId18"/>
    <p:sldId id="329" r:id="rId19"/>
    <p:sldId id="261" r:id="rId20"/>
    <p:sldId id="262" r:id="rId21"/>
    <p:sldId id="263" r:id="rId22"/>
    <p:sldId id="325" r:id="rId23"/>
    <p:sldId id="321" r:id="rId24"/>
    <p:sldId id="322" r:id="rId25"/>
    <p:sldId id="323" r:id="rId26"/>
    <p:sldId id="324" r:id="rId27"/>
    <p:sldId id="351" r:id="rId28"/>
    <p:sldId id="270" r:id="rId29"/>
    <p:sldId id="330" r:id="rId30"/>
    <p:sldId id="278" r:id="rId31"/>
    <p:sldId id="271" r:id="rId32"/>
    <p:sldId id="272" r:id="rId33"/>
    <p:sldId id="273" r:id="rId34"/>
    <p:sldId id="279" r:id="rId35"/>
    <p:sldId id="277" r:id="rId36"/>
    <p:sldId id="276" r:id="rId37"/>
    <p:sldId id="274" r:id="rId38"/>
    <p:sldId id="275" r:id="rId39"/>
    <p:sldId id="280" r:id="rId40"/>
    <p:sldId id="281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4" r:id="rId52"/>
    <p:sldId id="293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09" r:id="rId68"/>
    <p:sldId id="310" r:id="rId69"/>
    <p:sldId id="311" r:id="rId70"/>
    <p:sldId id="312" r:id="rId71"/>
    <p:sldId id="331" r:id="rId72"/>
    <p:sldId id="332" r:id="rId73"/>
    <p:sldId id="333" r:id="rId74"/>
    <p:sldId id="334" r:id="rId75"/>
    <p:sldId id="335" r:id="rId76"/>
    <p:sldId id="352" r:id="rId77"/>
    <p:sldId id="337" r:id="rId78"/>
    <p:sldId id="338" r:id="rId79"/>
    <p:sldId id="339" r:id="rId80"/>
    <p:sldId id="341" r:id="rId81"/>
    <p:sldId id="340" r:id="rId82"/>
    <p:sldId id="342" r:id="rId83"/>
    <p:sldId id="344" r:id="rId84"/>
    <p:sldId id="345" r:id="rId85"/>
    <p:sldId id="346" r:id="rId86"/>
    <p:sldId id="353" r:id="rId87"/>
    <p:sldId id="354" r:id="rId88"/>
    <p:sldId id="315" r:id="rId89"/>
    <p:sldId id="347" r:id="rId90"/>
    <p:sldId id="348" r:id="rId91"/>
    <p:sldId id="349" r:id="rId9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9" autoAdjust="0"/>
    <p:restoredTop sz="96357" autoAdjust="0"/>
  </p:normalViewPr>
  <p:slideViewPr>
    <p:cSldViewPr snapToGrid="0">
      <p:cViewPr varScale="1">
        <p:scale>
          <a:sx n="106" d="100"/>
          <a:sy n="106" d="100"/>
        </p:scale>
        <p:origin x="792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58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5.xml"/><Relationship Id="rId2" Type="http://schemas.openxmlformats.org/officeDocument/2006/relationships/slide" Target="../slides/slide27.xml"/><Relationship Id="rId1" Type="http://schemas.openxmlformats.org/officeDocument/2006/relationships/slide" Target="../slides/slide5.xml"/><Relationship Id="rId4" Type="http://schemas.openxmlformats.org/officeDocument/2006/relationships/slide" Target="../slides/slide8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304DBF-2E0C-4358-897E-7511885BBC93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150BFA0-92F2-4DD4-84EF-3628944D77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Admin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1" action="ppaction://hlinksldjump"/>
          </dgm14:cNvPr>
        </a:ext>
      </dgm:extLst>
    </dgm:pt>
    <dgm:pt modelId="{257F65E2-A226-4CC3-A9EF-4A0145333A88}" type="parTrans" cxnId="{34A34B25-10D4-4729-A27B-7270F68BFB13}">
      <dgm:prSet/>
      <dgm:spPr/>
      <dgm:t>
        <a:bodyPr/>
        <a:lstStyle/>
        <a:p>
          <a:endParaRPr lang="en-US"/>
        </a:p>
      </dgm:t>
    </dgm:pt>
    <dgm:pt modelId="{30EDE56E-CD61-46EE-85A8-CB1DE69C4F85}" type="sibTrans" cxnId="{34A34B25-10D4-4729-A27B-7270F68BFB13}">
      <dgm:prSet/>
      <dgm:spPr/>
      <dgm:t>
        <a:bodyPr/>
        <a:lstStyle/>
        <a:p>
          <a:endParaRPr lang="en-US"/>
        </a:p>
      </dgm:t>
    </dgm:pt>
    <dgm:pt modelId="{E47B1AFD-AD35-40A1-827B-9710A9289DB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Project Manager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2" action="ppaction://hlinksldjump"/>
          </dgm14:cNvPr>
        </a:ext>
      </dgm:extLst>
    </dgm:pt>
    <dgm:pt modelId="{197943B4-DD44-44A5-B072-7984F9CADCCD}" type="parTrans" cxnId="{BCC9E66A-2E28-465D-B350-C677A1EEACCD}">
      <dgm:prSet/>
      <dgm:spPr/>
      <dgm:t>
        <a:bodyPr/>
        <a:lstStyle/>
        <a:p>
          <a:endParaRPr lang="en-US"/>
        </a:p>
      </dgm:t>
    </dgm:pt>
    <dgm:pt modelId="{CBF41FAD-BBCB-43D9-938E-CB80A6A7FE24}" type="sibTrans" cxnId="{BCC9E66A-2E28-465D-B350-C677A1EEACCD}">
      <dgm:prSet/>
      <dgm:spPr/>
      <dgm:t>
        <a:bodyPr/>
        <a:lstStyle/>
        <a:p>
          <a:endParaRPr lang="en-US"/>
        </a:p>
      </dgm:t>
    </dgm:pt>
    <dgm:pt modelId="{E0834A23-E2E5-4A51-B7B9-14A2EF873C2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Consultant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3" action="ppaction://hlinksldjump"/>
          </dgm14:cNvPr>
        </a:ext>
      </dgm:extLst>
    </dgm:pt>
    <dgm:pt modelId="{B69E786C-D201-4209-957C-63F631912432}" type="parTrans" cxnId="{3D11920E-E1AC-4640-BF48-C4F3B201E414}">
      <dgm:prSet/>
      <dgm:spPr/>
      <dgm:t>
        <a:bodyPr/>
        <a:lstStyle/>
        <a:p>
          <a:endParaRPr lang="en-US"/>
        </a:p>
      </dgm:t>
    </dgm:pt>
    <dgm:pt modelId="{84A7C9BB-CCAD-4972-B1E0-4FC7F513E414}" type="sibTrans" cxnId="{3D11920E-E1AC-4640-BF48-C4F3B201E414}">
      <dgm:prSet/>
      <dgm:spPr/>
      <dgm:t>
        <a:bodyPr/>
        <a:lstStyle/>
        <a:p>
          <a:endParaRPr lang="en-US"/>
        </a:p>
      </dgm:t>
    </dgm:pt>
    <dgm:pt modelId="{C2A3BFAA-D444-461B-AD4A-69585505BD1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Customer</a:t>
          </a:r>
        </a:p>
      </dgm:t>
      <dgm:extLst>
        <a:ext uri="{E40237B7-FDA0-4F09-8148-C483321AD2D9}">
          <dgm14:cNvPr xmlns:dgm14="http://schemas.microsoft.com/office/drawing/2010/diagram" id="0" name="">
            <a:hlinkClick xmlns:r="http://schemas.openxmlformats.org/officeDocument/2006/relationships" r:id="rId4" action="ppaction://hlinksldjump"/>
          </dgm14:cNvPr>
        </a:ext>
      </dgm:extLst>
    </dgm:pt>
    <dgm:pt modelId="{5651FC38-79A1-4A22-9D71-751C83AE877D}" type="parTrans" cxnId="{7135D88F-8C41-4121-8405-A5ABE283EFF0}">
      <dgm:prSet/>
      <dgm:spPr/>
      <dgm:t>
        <a:bodyPr/>
        <a:lstStyle/>
        <a:p>
          <a:endParaRPr lang="en-US"/>
        </a:p>
      </dgm:t>
    </dgm:pt>
    <dgm:pt modelId="{90388BC7-F901-4D29-AD80-60BB5A5E87A6}" type="sibTrans" cxnId="{7135D88F-8C41-4121-8405-A5ABE283EFF0}">
      <dgm:prSet/>
      <dgm:spPr/>
      <dgm:t>
        <a:bodyPr/>
        <a:lstStyle/>
        <a:p>
          <a:endParaRPr lang="en-US"/>
        </a:p>
      </dgm:t>
    </dgm:pt>
    <dgm:pt modelId="{640293E5-34D5-4B12-8C57-13C8478F78E2}" type="pres">
      <dgm:prSet presAssocID="{BB304DBF-2E0C-4358-897E-7511885BBC93}" presName="linear" presStyleCnt="0">
        <dgm:presLayoutVars>
          <dgm:dir/>
          <dgm:animLvl val="lvl"/>
          <dgm:resizeHandles val="exact"/>
        </dgm:presLayoutVars>
      </dgm:prSet>
      <dgm:spPr/>
    </dgm:pt>
    <dgm:pt modelId="{D6C5D3C9-5F3E-4EDB-9B16-4D2B5759BE9C}" type="pres">
      <dgm:prSet presAssocID="{C150BFA0-92F2-4DD4-84EF-3628944D77B3}" presName="parentLin" presStyleCnt="0"/>
      <dgm:spPr/>
    </dgm:pt>
    <dgm:pt modelId="{7E2FE7CB-27EA-42A2-84EF-DE7AAFE3C7AA}" type="pres">
      <dgm:prSet presAssocID="{C150BFA0-92F2-4DD4-84EF-3628944D77B3}" presName="parentLeftMargin" presStyleLbl="node1" presStyleIdx="0" presStyleCnt="4"/>
      <dgm:spPr/>
    </dgm:pt>
    <dgm:pt modelId="{72059EF5-39FE-4AAF-9CC0-5D126E07B2A2}" type="pres">
      <dgm:prSet presAssocID="{C150BFA0-92F2-4DD4-84EF-3628944D77B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82518C7-653C-4823-9F51-A783A8441359}" type="pres">
      <dgm:prSet presAssocID="{C150BFA0-92F2-4DD4-84EF-3628944D77B3}" presName="negativeSpace" presStyleCnt="0"/>
      <dgm:spPr/>
    </dgm:pt>
    <dgm:pt modelId="{618E9543-95FA-4319-BAD3-2BCEF74E7D43}" type="pres">
      <dgm:prSet presAssocID="{C150BFA0-92F2-4DD4-84EF-3628944D77B3}" presName="childText" presStyleLbl="conFgAcc1" presStyleIdx="0" presStyleCnt="4">
        <dgm:presLayoutVars>
          <dgm:bulletEnabled val="1"/>
        </dgm:presLayoutVars>
      </dgm:prSet>
      <dgm:spPr/>
    </dgm:pt>
    <dgm:pt modelId="{90FB5903-DADA-40AF-BA0C-B94310D9982D}" type="pres">
      <dgm:prSet presAssocID="{30EDE56E-CD61-46EE-85A8-CB1DE69C4F85}" presName="spaceBetweenRectangles" presStyleCnt="0"/>
      <dgm:spPr/>
    </dgm:pt>
    <dgm:pt modelId="{43DC1D44-621B-4381-86C7-2887312F9713}" type="pres">
      <dgm:prSet presAssocID="{E47B1AFD-AD35-40A1-827B-9710A9289DB5}" presName="parentLin" presStyleCnt="0"/>
      <dgm:spPr/>
    </dgm:pt>
    <dgm:pt modelId="{3E8604AD-899F-49BA-A384-CDDC927FF826}" type="pres">
      <dgm:prSet presAssocID="{E47B1AFD-AD35-40A1-827B-9710A9289DB5}" presName="parentLeftMargin" presStyleLbl="node1" presStyleIdx="0" presStyleCnt="4"/>
      <dgm:spPr/>
    </dgm:pt>
    <dgm:pt modelId="{2225DBA0-4D7E-4827-B43D-A6D6883967E2}" type="pres">
      <dgm:prSet presAssocID="{E47B1AFD-AD35-40A1-827B-9710A9289DB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61476D7-21CB-43BB-B3A9-08199AAABE82}" type="pres">
      <dgm:prSet presAssocID="{E47B1AFD-AD35-40A1-827B-9710A9289DB5}" presName="negativeSpace" presStyleCnt="0"/>
      <dgm:spPr/>
    </dgm:pt>
    <dgm:pt modelId="{876263A2-9DAC-4085-B13C-C2BB6D9C05ED}" type="pres">
      <dgm:prSet presAssocID="{E47B1AFD-AD35-40A1-827B-9710A9289DB5}" presName="childText" presStyleLbl="conFgAcc1" presStyleIdx="1" presStyleCnt="4">
        <dgm:presLayoutVars>
          <dgm:bulletEnabled val="1"/>
        </dgm:presLayoutVars>
      </dgm:prSet>
      <dgm:spPr/>
    </dgm:pt>
    <dgm:pt modelId="{0DD23077-97DD-40DB-81AF-CD94725AC4DB}" type="pres">
      <dgm:prSet presAssocID="{CBF41FAD-BBCB-43D9-938E-CB80A6A7FE24}" presName="spaceBetweenRectangles" presStyleCnt="0"/>
      <dgm:spPr/>
    </dgm:pt>
    <dgm:pt modelId="{10B0FF2D-C6B2-4D16-BCC4-1D60991119D5}" type="pres">
      <dgm:prSet presAssocID="{E0834A23-E2E5-4A51-B7B9-14A2EF873C21}" presName="parentLin" presStyleCnt="0"/>
      <dgm:spPr/>
    </dgm:pt>
    <dgm:pt modelId="{E591867F-DD23-40AD-B4A5-FDCF189A490F}" type="pres">
      <dgm:prSet presAssocID="{E0834A23-E2E5-4A51-B7B9-14A2EF873C21}" presName="parentLeftMargin" presStyleLbl="node1" presStyleIdx="1" presStyleCnt="4"/>
      <dgm:spPr/>
    </dgm:pt>
    <dgm:pt modelId="{3CA936DA-2EC7-4C24-A5BF-DD472DD588B1}" type="pres">
      <dgm:prSet presAssocID="{E0834A23-E2E5-4A51-B7B9-14A2EF873C2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25F0C09-5E8D-4BFB-9C4B-3421121F8CD6}" type="pres">
      <dgm:prSet presAssocID="{E0834A23-E2E5-4A51-B7B9-14A2EF873C21}" presName="negativeSpace" presStyleCnt="0"/>
      <dgm:spPr/>
    </dgm:pt>
    <dgm:pt modelId="{8AD1FB46-CD09-4460-BC81-317F2C847054}" type="pres">
      <dgm:prSet presAssocID="{E0834A23-E2E5-4A51-B7B9-14A2EF873C21}" presName="childText" presStyleLbl="conFgAcc1" presStyleIdx="2" presStyleCnt="4">
        <dgm:presLayoutVars>
          <dgm:bulletEnabled val="1"/>
        </dgm:presLayoutVars>
      </dgm:prSet>
      <dgm:spPr/>
    </dgm:pt>
    <dgm:pt modelId="{20735C20-CB4E-4723-AE3D-A8AAA45F4890}" type="pres">
      <dgm:prSet presAssocID="{84A7C9BB-CCAD-4972-B1E0-4FC7F513E414}" presName="spaceBetweenRectangles" presStyleCnt="0"/>
      <dgm:spPr/>
    </dgm:pt>
    <dgm:pt modelId="{D56BD561-063D-411B-83E3-1B726B56B732}" type="pres">
      <dgm:prSet presAssocID="{C2A3BFAA-D444-461B-AD4A-69585505BD1B}" presName="parentLin" presStyleCnt="0"/>
      <dgm:spPr/>
    </dgm:pt>
    <dgm:pt modelId="{08C7276D-929B-487A-85B6-199E9F35A32D}" type="pres">
      <dgm:prSet presAssocID="{C2A3BFAA-D444-461B-AD4A-69585505BD1B}" presName="parentLeftMargin" presStyleLbl="node1" presStyleIdx="2" presStyleCnt="4"/>
      <dgm:spPr/>
    </dgm:pt>
    <dgm:pt modelId="{276F08A2-6175-403D-882F-FC87C8B01AAF}" type="pres">
      <dgm:prSet presAssocID="{C2A3BFAA-D444-461B-AD4A-69585505BD1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D1CADB8-17A5-4577-83BA-78D76911C72D}" type="pres">
      <dgm:prSet presAssocID="{C2A3BFAA-D444-461B-AD4A-69585505BD1B}" presName="negativeSpace" presStyleCnt="0"/>
      <dgm:spPr/>
    </dgm:pt>
    <dgm:pt modelId="{9CA155EF-9EBC-4BFB-B7F0-1B6682227649}" type="pres">
      <dgm:prSet presAssocID="{C2A3BFAA-D444-461B-AD4A-69585505BD1B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3D11920E-E1AC-4640-BF48-C4F3B201E414}" srcId="{BB304DBF-2E0C-4358-897E-7511885BBC93}" destId="{E0834A23-E2E5-4A51-B7B9-14A2EF873C21}" srcOrd="2" destOrd="0" parTransId="{B69E786C-D201-4209-957C-63F631912432}" sibTransId="{84A7C9BB-CCAD-4972-B1E0-4FC7F513E414}"/>
    <dgm:cxn modelId="{D6A4CC11-4F93-4FB0-8723-668927A12A44}" type="presOf" srcId="{C2A3BFAA-D444-461B-AD4A-69585505BD1B}" destId="{276F08A2-6175-403D-882F-FC87C8B01AAF}" srcOrd="1" destOrd="0" presId="urn:microsoft.com/office/officeart/2005/8/layout/list1"/>
    <dgm:cxn modelId="{34A34B25-10D4-4729-A27B-7270F68BFB13}" srcId="{BB304DBF-2E0C-4358-897E-7511885BBC93}" destId="{C150BFA0-92F2-4DD4-84EF-3628944D77B3}" srcOrd="0" destOrd="0" parTransId="{257F65E2-A226-4CC3-A9EF-4A0145333A88}" sibTransId="{30EDE56E-CD61-46EE-85A8-CB1DE69C4F85}"/>
    <dgm:cxn modelId="{BCC9E66A-2E28-465D-B350-C677A1EEACCD}" srcId="{BB304DBF-2E0C-4358-897E-7511885BBC93}" destId="{E47B1AFD-AD35-40A1-827B-9710A9289DB5}" srcOrd="1" destOrd="0" parTransId="{197943B4-DD44-44A5-B072-7984F9CADCCD}" sibTransId="{CBF41FAD-BBCB-43D9-938E-CB80A6A7FE24}"/>
    <dgm:cxn modelId="{5CC31072-857C-40D8-877D-490EE86EE22A}" type="presOf" srcId="{C150BFA0-92F2-4DD4-84EF-3628944D77B3}" destId="{7E2FE7CB-27EA-42A2-84EF-DE7AAFE3C7AA}" srcOrd="0" destOrd="0" presId="urn:microsoft.com/office/officeart/2005/8/layout/list1"/>
    <dgm:cxn modelId="{F9E8A883-88D7-4C15-A8BC-6F756CA878DC}" type="presOf" srcId="{C2A3BFAA-D444-461B-AD4A-69585505BD1B}" destId="{08C7276D-929B-487A-85B6-199E9F35A32D}" srcOrd="0" destOrd="0" presId="urn:microsoft.com/office/officeart/2005/8/layout/list1"/>
    <dgm:cxn modelId="{7135D88F-8C41-4121-8405-A5ABE283EFF0}" srcId="{BB304DBF-2E0C-4358-897E-7511885BBC93}" destId="{C2A3BFAA-D444-461B-AD4A-69585505BD1B}" srcOrd="3" destOrd="0" parTransId="{5651FC38-79A1-4A22-9D71-751C83AE877D}" sibTransId="{90388BC7-F901-4D29-AD80-60BB5A5E87A6}"/>
    <dgm:cxn modelId="{F01A0F9C-F625-49F6-89F1-B31B944F5560}" type="presOf" srcId="{BB304DBF-2E0C-4358-897E-7511885BBC93}" destId="{640293E5-34D5-4B12-8C57-13C8478F78E2}" srcOrd="0" destOrd="0" presId="urn:microsoft.com/office/officeart/2005/8/layout/list1"/>
    <dgm:cxn modelId="{572CAB9E-C2CD-4F27-B8A5-E63525A11613}" type="presOf" srcId="{C150BFA0-92F2-4DD4-84EF-3628944D77B3}" destId="{72059EF5-39FE-4AAF-9CC0-5D126E07B2A2}" srcOrd="1" destOrd="0" presId="urn:microsoft.com/office/officeart/2005/8/layout/list1"/>
    <dgm:cxn modelId="{19D8A7BC-5660-4DD1-8F6A-BA096D1ED548}" type="presOf" srcId="{E47B1AFD-AD35-40A1-827B-9710A9289DB5}" destId="{2225DBA0-4D7E-4827-B43D-A6D6883967E2}" srcOrd="1" destOrd="0" presId="urn:microsoft.com/office/officeart/2005/8/layout/list1"/>
    <dgm:cxn modelId="{33B47CC2-73BF-48AF-B401-0E9E7C7A82F5}" type="presOf" srcId="{E47B1AFD-AD35-40A1-827B-9710A9289DB5}" destId="{3E8604AD-899F-49BA-A384-CDDC927FF826}" srcOrd="0" destOrd="0" presId="urn:microsoft.com/office/officeart/2005/8/layout/list1"/>
    <dgm:cxn modelId="{A01AB5E5-97C1-4DF6-8928-307E1FAC58AC}" type="presOf" srcId="{E0834A23-E2E5-4A51-B7B9-14A2EF873C21}" destId="{E591867F-DD23-40AD-B4A5-FDCF189A490F}" srcOrd="0" destOrd="0" presId="urn:microsoft.com/office/officeart/2005/8/layout/list1"/>
    <dgm:cxn modelId="{18DC57FC-1065-4EDF-94E2-21502A96CFE0}" type="presOf" srcId="{E0834A23-E2E5-4A51-B7B9-14A2EF873C21}" destId="{3CA936DA-2EC7-4C24-A5BF-DD472DD588B1}" srcOrd="1" destOrd="0" presId="urn:microsoft.com/office/officeart/2005/8/layout/list1"/>
    <dgm:cxn modelId="{9A0A0F4C-25EB-439A-9F4A-16FF990F8F5A}" type="presParOf" srcId="{640293E5-34D5-4B12-8C57-13C8478F78E2}" destId="{D6C5D3C9-5F3E-4EDB-9B16-4D2B5759BE9C}" srcOrd="0" destOrd="0" presId="urn:microsoft.com/office/officeart/2005/8/layout/list1"/>
    <dgm:cxn modelId="{CEF30CB8-3FBF-4152-A19A-DCB61441B749}" type="presParOf" srcId="{D6C5D3C9-5F3E-4EDB-9B16-4D2B5759BE9C}" destId="{7E2FE7CB-27EA-42A2-84EF-DE7AAFE3C7AA}" srcOrd="0" destOrd="0" presId="urn:microsoft.com/office/officeart/2005/8/layout/list1"/>
    <dgm:cxn modelId="{A4AD6198-95B5-4620-9855-1F4070833893}" type="presParOf" srcId="{D6C5D3C9-5F3E-4EDB-9B16-4D2B5759BE9C}" destId="{72059EF5-39FE-4AAF-9CC0-5D126E07B2A2}" srcOrd="1" destOrd="0" presId="urn:microsoft.com/office/officeart/2005/8/layout/list1"/>
    <dgm:cxn modelId="{037E6077-2DC0-4B11-971E-FEB36B439FA8}" type="presParOf" srcId="{640293E5-34D5-4B12-8C57-13C8478F78E2}" destId="{782518C7-653C-4823-9F51-A783A8441359}" srcOrd="1" destOrd="0" presId="urn:microsoft.com/office/officeart/2005/8/layout/list1"/>
    <dgm:cxn modelId="{8E97AFB9-72D8-4556-92B1-5EDC887C5560}" type="presParOf" srcId="{640293E5-34D5-4B12-8C57-13C8478F78E2}" destId="{618E9543-95FA-4319-BAD3-2BCEF74E7D43}" srcOrd="2" destOrd="0" presId="urn:microsoft.com/office/officeart/2005/8/layout/list1"/>
    <dgm:cxn modelId="{8A51743D-FCF2-4EA3-95A0-30E210073CB1}" type="presParOf" srcId="{640293E5-34D5-4B12-8C57-13C8478F78E2}" destId="{90FB5903-DADA-40AF-BA0C-B94310D9982D}" srcOrd="3" destOrd="0" presId="urn:microsoft.com/office/officeart/2005/8/layout/list1"/>
    <dgm:cxn modelId="{C408681D-48A1-4E74-A0C7-F0137A02C5E9}" type="presParOf" srcId="{640293E5-34D5-4B12-8C57-13C8478F78E2}" destId="{43DC1D44-621B-4381-86C7-2887312F9713}" srcOrd="4" destOrd="0" presId="urn:microsoft.com/office/officeart/2005/8/layout/list1"/>
    <dgm:cxn modelId="{52C69BF9-E5FB-4493-A273-A82F530C94CD}" type="presParOf" srcId="{43DC1D44-621B-4381-86C7-2887312F9713}" destId="{3E8604AD-899F-49BA-A384-CDDC927FF826}" srcOrd="0" destOrd="0" presId="urn:microsoft.com/office/officeart/2005/8/layout/list1"/>
    <dgm:cxn modelId="{1D34004A-C72B-4ABC-A731-7D9273605E82}" type="presParOf" srcId="{43DC1D44-621B-4381-86C7-2887312F9713}" destId="{2225DBA0-4D7E-4827-B43D-A6D6883967E2}" srcOrd="1" destOrd="0" presId="urn:microsoft.com/office/officeart/2005/8/layout/list1"/>
    <dgm:cxn modelId="{647FACC9-5835-40AC-9BAB-9EAC151DFEB3}" type="presParOf" srcId="{640293E5-34D5-4B12-8C57-13C8478F78E2}" destId="{F61476D7-21CB-43BB-B3A9-08199AAABE82}" srcOrd="5" destOrd="0" presId="urn:microsoft.com/office/officeart/2005/8/layout/list1"/>
    <dgm:cxn modelId="{DD364FB0-F8B0-4AC6-95C8-8E1C71C1B7D4}" type="presParOf" srcId="{640293E5-34D5-4B12-8C57-13C8478F78E2}" destId="{876263A2-9DAC-4085-B13C-C2BB6D9C05ED}" srcOrd="6" destOrd="0" presId="urn:microsoft.com/office/officeart/2005/8/layout/list1"/>
    <dgm:cxn modelId="{26924787-8056-4E32-ABA0-DD7BFB4BD951}" type="presParOf" srcId="{640293E5-34D5-4B12-8C57-13C8478F78E2}" destId="{0DD23077-97DD-40DB-81AF-CD94725AC4DB}" srcOrd="7" destOrd="0" presId="urn:microsoft.com/office/officeart/2005/8/layout/list1"/>
    <dgm:cxn modelId="{8C5A9F88-E079-435C-A69E-39B618395A2F}" type="presParOf" srcId="{640293E5-34D5-4B12-8C57-13C8478F78E2}" destId="{10B0FF2D-C6B2-4D16-BCC4-1D60991119D5}" srcOrd="8" destOrd="0" presId="urn:microsoft.com/office/officeart/2005/8/layout/list1"/>
    <dgm:cxn modelId="{A59224E0-29E4-4BDF-95D1-D3AB35722B86}" type="presParOf" srcId="{10B0FF2D-C6B2-4D16-BCC4-1D60991119D5}" destId="{E591867F-DD23-40AD-B4A5-FDCF189A490F}" srcOrd="0" destOrd="0" presId="urn:microsoft.com/office/officeart/2005/8/layout/list1"/>
    <dgm:cxn modelId="{27AAD0C4-E736-4836-AE7F-0291F3243859}" type="presParOf" srcId="{10B0FF2D-C6B2-4D16-BCC4-1D60991119D5}" destId="{3CA936DA-2EC7-4C24-A5BF-DD472DD588B1}" srcOrd="1" destOrd="0" presId="urn:microsoft.com/office/officeart/2005/8/layout/list1"/>
    <dgm:cxn modelId="{30428128-2DE1-469E-B6F0-993E03A40E54}" type="presParOf" srcId="{640293E5-34D5-4B12-8C57-13C8478F78E2}" destId="{325F0C09-5E8D-4BFB-9C4B-3421121F8CD6}" srcOrd="9" destOrd="0" presId="urn:microsoft.com/office/officeart/2005/8/layout/list1"/>
    <dgm:cxn modelId="{B716958F-C54F-4DFA-9E8E-94C22E062BE9}" type="presParOf" srcId="{640293E5-34D5-4B12-8C57-13C8478F78E2}" destId="{8AD1FB46-CD09-4460-BC81-317F2C847054}" srcOrd="10" destOrd="0" presId="urn:microsoft.com/office/officeart/2005/8/layout/list1"/>
    <dgm:cxn modelId="{205AD611-1D1C-432D-B815-97BB22A51FED}" type="presParOf" srcId="{640293E5-34D5-4B12-8C57-13C8478F78E2}" destId="{20735C20-CB4E-4723-AE3D-A8AAA45F4890}" srcOrd="11" destOrd="0" presId="urn:microsoft.com/office/officeart/2005/8/layout/list1"/>
    <dgm:cxn modelId="{C7C4B9B7-0EFD-422E-85E9-EABE76006E90}" type="presParOf" srcId="{640293E5-34D5-4B12-8C57-13C8478F78E2}" destId="{D56BD561-063D-411B-83E3-1B726B56B732}" srcOrd="12" destOrd="0" presId="urn:microsoft.com/office/officeart/2005/8/layout/list1"/>
    <dgm:cxn modelId="{3DA42989-1FDE-4553-8BE0-E2B7041E0857}" type="presParOf" srcId="{D56BD561-063D-411B-83E3-1B726B56B732}" destId="{08C7276D-929B-487A-85B6-199E9F35A32D}" srcOrd="0" destOrd="0" presId="urn:microsoft.com/office/officeart/2005/8/layout/list1"/>
    <dgm:cxn modelId="{1F19CBA3-4B40-413F-AEA0-11ECB4AB6DA1}" type="presParOf" srcId="{D56BD561-063D-411B-83E3-1B726B56B732}" destId="{276F08A2-6175-403D-882F-FC87C8B01AAF}" srcOrd="1" destOrd="0" presId="urn:microsoft.com/office/officeart/2005/8/layout/list1"/>
    <dgm:cxn modelId="{47FAB286-F5EB-4E59-A19B-93A413D509B8}" type="presParOf" srcId="{640293E5-34D5-4B12-8C57-13C8478F78E2}" destId="{1D1CADB8-17A5-4577-83BA-78D76911C72D}" srcOrd="13" destOrd="0" presId="urn:microsoft.com/office/officeart/2005/8/layout/list1"/>
    <dgm:cxn modelId="{7DA8ABC0-831D-4FFD-BD15-32D4247FDDA5}" type="presParOf" srcId="{640293E5-34D5-4B12-8C57-13C8478F78E2}" destId="{9CA155EF-9EBC-4BFB-B7F0-1B668222764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8E9543-95FA-4319-BAD3-2BCEF74E7D43}">
      <dsp:nvSpPr>
        <dsp:cNvPr id="0" name=""/>
        <dsp:cNvSpPr/>
      </dsp:nvSpPr>
      <dsp:spPr>
        <a:xfrm>
          <a:off x="0" y="497010"/>
          <a:ext cx="6900512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59EF5-39FE-4AAF-9CC0-5D126E07B2A2}">
      <dsp:nvSpPr>
        <dsp:cNvPr id="0" name=""/>
        <dsp:cNvSpPr/>
      </dsp:nvSpPr>
      <dsp:spPr>
        <a:xfrm>
          <a:off x="345025" y="39450"/>
          <a:ext cx="4830358" cy="91512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Admin</a:t>
          </a:r>
        </a:p>
      </dsp:txBody>
      <dsp:txXfrm>
        <a:off x="389697" y="84122"/>
        <a:ext cx="4741014" cy="825776"/>
      </dsp:txXfrm>
    </dsp:sp>
    <dsp:sp modelId="{876263A2-9DAC-4085-B13C-C2BB6D9C05ED}">
      <dsp:nvSpPr>
        <dsp:cNvPr id="0" name=""/>
        <dsp:cNvSpPr/>
      </dsp:nvSpPr>
      <dsp:spPr>
        <a:xfrm>
          <a:off x="0" y="1903170"/>
          <a:ext cx="6900512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252848"/>
              <a:satOff val="-5806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5DBA0-4D7E-4827-B43D-A6D6883967E2}">
      <dsp:nvSpPr>
        <dsp:cNvPr id="0" name=""/>
        <dsp:cNvSpPr/>
      </dsp:nvSpPr>
      <dsp:spPr>
        <a:xfrm>
          <a:off x="345025" y="1445610"/>
          <a:ext cx="4830358" cy="915120"/>
        </a:xfrm>
        <a:prstGeom prst="roundRect">
          <a:avLst/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Project Manager</a:t>
          </a:r>
        </a:p>
      </dsp:txBody>
      <dsp:txXfrm>
        <a:off x="389697" y="1490282"/>
        <a:ext cx="4741014" cy="825776"/>
      </dsp:txXfrm>
    </dsp:sp>
    <dsp:sp modelId="{8AD1FB46-CD09-4460-BC81-317F2C847054}">
      <dsp:nvSpPr>
        <dsp:cNvPr id="0" name=""/>
        <dsp:cNvSpPr/>
      </dsp:nvSpPr>
      <dsp:spPr>
        <a:xfrm>
          <a:off x="0" y="3309330"/>
          <a:ext cx="6900512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505695"/>
              <a:satOff val="-11613"/>
              <a:lumOff val="-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A936DA-2EC7-4C24-A5BF-DD472DD588B1}">
      <dsp:nvSpPr>
        <dsp:cNvPr id="0" name=""/>
        <dsp:cNvSpPr/>
      </dsp:nvSpPr>
      <dsp:spPr>
        <a:xfrm>
          <a:off x="345025" y="2851770"/>
          <a:ext cx="4830358" cy="915120"/>
        </a:xfrm>
        <a:prstGeom prst="roundRect">
          <a:avLst/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Consultant</a:t>
          </a:r>
        </a:p>
      </dsp:txBody>
      <dsp:txXfrm>
        <a:off x="389697" y="2896442"/>
        <a:ext cx="4741014" cy="825776"/>
      </dsp:txXfrm>
    </dsp:sp>
    <dsp:sp modelId="{9CA155EF-9EBC-4BFB-B7F0-1B6682227649}">
      <dsp:nvSpPr>
        <dsp:cNvPr id="0" name=""/>
        <dsp:cNvSpPr/>
      </dsp:nvSpPr>
      <dsp:spPr>
        <a:xfrm>
          <a:off x="0" y="4715490"/>
          <a:ext cx="6900512" cy="78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F08A2-6175-403D-882F-FC87C8B01AAF}">
      <dsp:nvSpPr>
        <dsp:cNvPr id="0" name=""/>
        <dsp:cNvSpPr/>
      </dsp:nvSpPr>
      <dsp:spPr>
        <a:xfrm>
          <a:off x="345025" y="4257930"/>
          <a:ext cx="4830358" cy="91512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100" kern="1200" dirty="0"/>
            <a:t>Customer</a:t>
          </a:r>
        </a:p>
      </dsp:txBody>
      <dsp:txXfrm>
        <a:off x="389697" y="4302602"/>
        <a:ext cx="4741014" cy="8257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A5801C-2B77-463E-BCF5-07C5D1EBB16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E9A5B6-D854-4F27-88CD-511C7914CD24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4792D4-3388-4EE9-BEB0-DCCD4A8D64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40F3F-9480-42C7-BE3D-ED0DD4C8343F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804640-57E9-4D50-A4A8-1EC5D389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2" y="8694412"/>
            <a:ext cx="2831335" cy="449588"/>
          </a:xfrm>
          <a:prstGeom prst="rect">
            <a:avLst/>
          </a:prstGeom>
        </p:spPr>
      </p:pic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A08B58-9FD5-43ED-B019-47A188BB7B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Header Placeholder 8">
            <a:extLst>
              <a:ext uri="{FF2B5EF4-FFF2-40B4-BE49-F238E27FC236}">
                <a16:creationId xmlns:a16="http://schemas.microsoft.com/office/drawing/2014/main" id="{DC840087-1CE6-48B7-8AC8-4DB75C5910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956EF07-34C8-44CA-A0E0-D05CF1A3F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023" y="-199231"/>
            <a:ext cx="27813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27868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69376-ADBF-44C6-A814-EFE40E88959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236D5E-FBF1-465F-9FB4-1BF03C519C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9244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69FC563-ECED-4A1A-BA96-8847CE9B28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22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2E7CFB-A0B3-4D61-B0EA-BEF39B5601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7564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945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E085515-94FF-49E4-860D-7D4891B021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5305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29227E3-A387-4F47-9BB1-ED4A14BD39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4826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7C931F-5359-4B86-B86A-EDCC5B2FC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968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9376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916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093E38B-DAA4-425B-B688-33B0056B47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947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0E0BFB7-F6EB-4193-8F0C-279841708F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86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B455E7D-897E-41F5-AB65-874510A75D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3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72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99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8181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682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1475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833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030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2927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343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9124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4034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CD8679B-C4ED-4303-B10B-8723E1380E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846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9026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28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550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0605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42894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0134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226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532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848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1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9630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8355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01723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277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533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160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29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038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304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68799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654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510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568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020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5419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1642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9075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74284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534077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02945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6205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1278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18472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573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97901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96279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1177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48834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497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88579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12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20840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42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209005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264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1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6520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0487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609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5541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885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6730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2642D06-FA04-426C-9089-359A5C708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2433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514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933797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4799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6231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568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04834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D5AF8D4-86A5-4646-A89D-5F0EE076C1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447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7999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6534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95022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50712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9188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1DCA04F-A7B3-4CF2-86EF-5BC61316AF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236D5E-FBF1-465F-9FB4-1BF03C519C7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5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4986-194A-46FB-AB5A-F9C974896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467AE-DBF4-4F8D-B647-F0B77FDDE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E1C3-7BB9-476D-8488-F1DFA2F99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8646" y="6492875"/>
            <a:ext cx="1388225" cy="365125"/>
          </a:xfrm>
        </p:spPr>
        <p:txBody>
          <a:bodyPr/>
          <a:lstStyle/>
          <a:p>
            <a:fld id="{42FDCDAD-DF73-4EC7-916D-6466BE57379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70851-6F1E-483C-8938-4431DD6EA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217920"/>
            <a:ext cx="4114800" cy="64008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B025A-297A-429B-970A-04EB56D6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872" y="6492875"/>
            <a:ext cx="845127" cy="345613"/>
          </a:xfrm>
        </p:spPr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3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DD4F8-278C-4FD9-AE77-9E91FB4BF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B024C6-D01E-46F4-B1FA-3BF109D123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832A9-DAFA-4BE4-891B-286B39AFE1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D0B2FA-BF8D-4CFF-AEBB-E52640578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CE88-5AA6-422D-81F5-A5417E4076DF}" type="datetime1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9DA78B-7D59-4BE4-B5F0-DD3F6AFCA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6F7278-495C-477B-9A38-0E3C33A5D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646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4825-DBAB-4C80-89B3-755AAA695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F068D8-A4E2-4D1F-89DD-DB90EAD624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A790B-BDDF-4C0B-BE8A-F0D595041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56830A-E674-48FB-8BF8-B7DC348174B8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E846E-C96B-40BA-8356-277E561D6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5C8207-F723-4E83-8FE7-089D88A4D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45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5651A4-051F-4515-B52C-830894FF07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536EC3-4DD5-4D61-AAB5-2CF775E62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9EA6-AB2E-44B2-805B-588F5EB9E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3A7AB-A8CE-4A44-AD8E-9084AFEBA995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63C968-F556-44DA-9A84-85B35149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D5B6F-6026-496A-B7F5-DA93E5C5A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5645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756FB-E05E-443F-88A1-CFC9063899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727" y="1597961"/>
            <a:ext cx="9144000" cy="316230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5DA97A-281B-4A77-9D2C-C5E6A860E6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4727" y="4902488"/>
            <a:ext cx="9144000" cy="985075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D7BAE-E194-4223-BB4E-5E487863F5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1F6C9-7279-4DF8-9462-3EFEFA03F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57072-0A38-49AD-8D0D-0E42DD488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5232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98199-C6CF-4DFF-A750-435F06CC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2D5EB-F993-411F-9DBA-971321FC00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A5D216-27F9-4078-8349-ABC9F614A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84F8A8-FBA7-4F25-ADEA-AF346495DE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609F8-5897-4724-8FA6-3EFDE8F2D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710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C0F0C-7BA8-490D-B4C9-CCE145DCD1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1709738"/>
            <a:ext cx="9143999" cy="3050523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290E61-B837-4BE4-9BC7-6AF706BCC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6" y="4902488"/>
            <a:ext cx="9143999" cy="98507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52E15F-E46D-44C6-9FB9-07B0BC545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F6955-3667-4857-B35A-9E12F798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14B309-D15E-4FA1-9B8D-8C1F3B56C3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416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219AB-91F9-4F80-9B5D-2E6FE925F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19F334-D0CF-4DFD-BAA9-3ECD639B1F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7362" y="2227809"/>
            <a:ext cx="4942438" cy="39491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5E0B5D-4613-4DA7-BA20-58B19BE8A4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27809"/>
            <a:ext cx="4855265" cy="394915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F311AB-0603-424D-BC42-0CEAB3562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3AA2AC-0C5F-4835-BE47-D780C2989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6C54C0-DFDA-4778-9EE8-5E5C30E05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16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F3603-5B09-4916-8324-A6BDAB4E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6" y="365125"/>
            <a:ext cx="994273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74073C-C15B-4218-9B84-675895517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4725" y="1681163"/>
            <a:ext cx="491285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16D27-36F6-440B-A9BE-8B9499047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84726" y="2505075"/>
            <a:ext cx="4912849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12010D-7AC4-4A70-A211-6A2927411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8552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AE85B5-3350-49A4-86A1-E5DAED4916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85526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3E874-D08B-4D81-B82D-5DF242E4A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74067-0FFA-41C3-A3A6-E8907CC32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947985-FBC0-4118-8877-2E327F63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683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E0282-3DE7-4AB9-83AC-AFEDD22AF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A7436C-706A-443F-86CD-4444C8281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B53292-7EA5-45D0-957F-636A44FC0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76F59D-34BB-462C-B506-040B9E982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1800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BE55245-AB52-41B4-9B28-55E6527DA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73B8AE-58B0-4FDF-8430-9D8D3DD53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9E4D91-8619-43C1-841B-B5F47DE01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396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4986-194A-46FB-AB5A-F9C974896A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A467AE-DBF4-4F8D-B647-F0B77FDDEB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4E1C3-7BB9-476D-8488-F1DFA2F99C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58646" y="6492875"/>
            <a:ext cx="1388225" cy="365125"/>
          </a:xfrm>
        </p:spPr>
        <p:txBody>
          <a:bodyPr/>
          <a:lstStyle/>
          <a:p>
            <a:fld id="{1EB7F078-38B8-4FC9-8113-88D62F699119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770851-6F1E-483C-8938-4431DD6EA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4114800" cy="5016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B025A-297A-429B-970A-04EB56D63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46872" y="6492875"/>
            <a:ext cx="845127" cy="345613"/>
          </a:xfrm>
        </p:spPr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44665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A660-DF93-4947-B93F-BF118D3B5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457200"/>
            <a:ext cx="368729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0292E-B3E1-4FD6-A7FA-C165BAC21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844277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EFB0ECC-817B-4A71-AFB5-FC60A2BC3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253343"/>
            <a:ext cx="3687298" cy="361564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788E0B-6135-4F59-A35A-2CA1A8BA4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DEF36-4037-4E6D-988F-CC8E3F11C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5C0D2D-D878-4723-A002-5A601EFB4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07339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9D5-B8A1-4C9C-A61F-E082A44330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727" y="720433"/>
            <a:ext cx="3687298" cy="1587337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B4F5F-E6E7-45C3-B35C-80F81FB1A5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82771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633AB7-4F8E-4A9F-AC15-89E6A6E003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4727" y="2449286"/>
            <a:ext cx="3687298" cy="341970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4B526-866D-4E11-A7F9-081BD4E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58BF8-E962-4367-8495-62438FDD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C20AE1-C97D-4E6C-9DB2-B2904C2CF2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973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89E81-5CFF-4A28-B9C8-5D54E51DF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8A4CC8-DCB0-4E94-98A7-236E3D186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1F802-21C2-44B2-A419-55469D826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DB709-08FF-4C4A-8670-4CCA9146F9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395375-1CC8-4950-8439-877451C4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34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8BDF0-A155-454D-B3E2-AD15D0905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73242" y="827313"/>
            <a:ext cx="2280557" cy="5061857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244E0D-96EC-4B35-BA5C-5DAFCC7281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27313"/>
            <a:ext cx="8115300" cy="5061857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ADC4E-9FB1-439F-B0FB-47F47B3421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8A28C-4C6A-46EA-90C0-4EE0B89CC5C7}" type="datetimeFigureOut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E406-061A-4440-BA75-3B684FC8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D93CF-F5F3-4897-A51E-47D577FD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EF7F31-0B8A-474A-B86C-91F381754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25FA7-5EF8-4246-8EBC-E93096A1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B16FB-9018-4264-B3A9-34A9308A04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520AF73-21F9-4C0A-8172-99EFDE6B0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2DF668-D902-47BE-AB4A-BB61A35B1DC8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9BC7C-B466-489E-87CB-1CC3CD2E5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DED6D7-FB6C-4C48-89FE-AC67BC561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49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CF996-5F14-427B-B730-36691B88E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30BDB-5BE2-4F9D-87C3-FA14C89A0D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C26FD-1739-49F3-91AC-C6946747E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3E7B4-C2D7-42FF-A6F4-17E4DFDCCF07}" type="datetime1">
              <a:rPr lang="en-US" smtClean="0"/>
              <a:t>9/23/2021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A4670F-A69D-4C87-A50C-C45368A4C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512943-EFCF-4E4E-B6E8-462B764C0B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4651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661AA-F461-440D-B86B-D41A8A27D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3B41C2-FB31-44B3-BA35-12B64BB6F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961CE4-8220-49EB-B801-5C3BD22279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500107-6344-437D-8DE3-55B958950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81584B-9BF3-49DC-8F9C-F9AA6864DA53}" type="datetime1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2F09EF-FF23-424A-8995-87D76912D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E6D34-FFCF-4AB1-9C27-6B3471BAB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5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05632-6D1F-4815-A024-C0A7FD5F7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C93EF6-0952-41EA-8096-0B3D4BF08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5A7A6-B823-4E4D-8EF7-173415BD73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6319723-CA55-41ED-BD77-B793B4256D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50E76F-09D2-4B38-A451-36D2AE2DB62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364E04-F026-45D8-81F6-09B1B86AF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45A6A0-53B4-49BE-8F7C-C789EE02833E}" type="datetime1">
              <a:rPr lang="en-US" smtClean="0"/>
              <a:t>9/23/2021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A580C-E8CC-4659-A819-6AF7CF3676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008B20-0CA1-4275-BBF3-B355166E5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33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030F-FFFD-4235-B54F-D173C6A5B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9B2423-5345-4D7B-95B2-993548AFF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6EA58-F946-4192-AF13-01E1D3A09E01}" type="datetime1">
              <a:rPr lang="en-US" smtClean="0"/>
              <a:t>9/23/2021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65BCF-62B8-47D1-ADE9-46D28BF5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A7C2DB-7F84-48ED-B632-CD99F2C92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230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9A7F810-F744-4BC3-B631-AFC345E752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CF1BD-44FA-4641-9DB8-00F6AEB2EF29}" type="datetime1">
              <a:rPr lang="en-US" smtClean="0"/>
              <a:t>9/23/2021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D756C-95D5-451F-8991-478C71E2F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56121-B881-4ED4-AB1C-B0B8BB49A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12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086B4C-754C-425D-87E7-365FF27F6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497C4-C1B8-44DB-8D81-4E584EBD6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E26FDB-DD2F-4D9F-B889-DDA6CCC28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837EB-7E18-43BA-A1BF-795433C7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E36C4-D7C5-4225-9E49-C3C6C56373F8}" type="datetime1">
              <a:rPr lang="en-US" smtClean="0"/>
              <a:t>9/23/2021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E1D006-D8B6-4071-8F22-43C859FB6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29E08-9E72-4E90-8495-A25B347F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466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BFE096-C325-49DE-8E5C-E67276675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2A77B-2075-48B1-89CE-A0D9777A71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344" y="6479275"/>
            <a:ext cx="10561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31D32F-90AF-4E20-A08B-7FFEBE05ECF4}" type="datetime1">
              <a:rPr lang="en-US" smtClean="0"/>
              <a:t>9/23/2021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00648-77CB-450F-A5C3-610B94A75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63907" y="6395514"/>
            <a:ext cx="2194143" cy="43218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3646-D399-4F69-B0BF-C719BA423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1449" y="6412139"/>
            <a:ext cx="6719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 </a:t>
            </a:r>
            <a:fld id="{3C6A1F4C-39B1-4921-9EB1-DEABFC4CD01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9D84B49-DC25-4A45-BDB7-193961B714C9}"/>
              </a:ext>
            </a:extLst>
          </p:cNvPr>
          <p:cNvSpPr/>
          <p:nvPr userDrawn="1"/>
        </p:nvSpPr>
        <p:spPr>
          <a:xfrm>
            <a:off x="0" y="13601"/>
            <a:ext cx="2152073" cy="586764"/>
          </a:xfrm>
          <a:prstGeom prst="roundRect">
            <a:avLst/>
          </a:prstGeom>
          <a:blipFill>
            <a:blip r:embed="rId1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5268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E192E3E-68A9-4F36-936C-1C8D0B9EF132}"/>
              </a:ext>
            </a:extLst>
          </p:cNvPr>
          <p:cNvSpPr/>
          <p:nvPr/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214EB0-7E6D-4536-9350-5CB688B56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362" y="720434"/>
            <a:ext cx="9950103" cy="15073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F5455E-4725-4924-BF7D-2E1FC9E39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7362" y="2427316"/>
            <a:ext cx="9950103" cy="35135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CAD9D9-1A1D-4438-9F3D-E5E58FD72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243751" y="6356350"/>
            <a:ext cx="2296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8C28A28C-4C6A-46EA-90C0-4EE0B89CC5C7}" type="datetimeFigureOut">
              <a:rPr lang="en-US" smtClean="0"/>
              <a:pPr/>
              <a:t>9/23/2021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0A827-D7BF-4CA4-8C29-5AE54ADA47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610380" y="1926575"/>
            <a:ext cx="3830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717188-1DE1-4DA5-8161-21179E4ADE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0355" y="6356350"/>
            <a:ext cx="410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fld id="{5DEF7F31-0B8A-474A-B86C-91F3817543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12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b="1" kern="120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omantus-dev/PROACC_2.gi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3" Type="http://schemas.openxmlformats.org/officeDocument/2006/relationships/slide" Target="slide6.xml"/><Relationship Id="rId7" Type="http://schemas.openxmlformats.org/officeDocument/2006/relationships/slide" Target="slide63.xml"/><Relationship Id="rId12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11" Type="http://schemas.openxmlformats.org/officeDocument/2006/relationships/image" Target="../media/image2.png"/><Relationship Id="rId5" Type="http://schemas.openxmlformats.org/officeDocument/2006/relationships/slide" Target="slide33.xml"/><Relationship Id="rId10" Type="http://schemas.openxmlformats.org/officeDocument/2006/relationships/slide" Target="slide25.xml"/><Relationship Id="rId4" Type="http://schemas.openxmlformats.org/officeDocument/2006/relationships/slide" Target="slide29.xml"/><Relationship Id="rId9" Type="http://schemas.openxmlformats.org/officeDocument/2006/relationships/slide" Target="slide7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dev.azure.com/manogekumar/PROACC2" TargetMode="External"/><Relationship Id="rId7" Type="http://schemas.openxmlformats.org/officeDocument/2006/relationships/hyperlink" Target="https://manogekumar@dev.azure.com/manogekumar/PROACC2/_git/PROACC2DB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manogekumar@dev.azure.com/manogekumar/PROACC2/_git/PROACC2" TargetMode="External"/><Relationship Id="rId5" Type="http://schemas.openxmlformats.org/officeDocument/2006/relationships/hyperlink" Target="mailto:manogekumar@promantus.com" TargetMode="External"/><Relationship Id="rId4" Type="http://schemas.openxmlformats.org/officeDocument/2006/relationships/hyperlink" Target="mailto:adinesh@promantus.com" TargetMode="External"/><Relationship Id="rId9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6.xml"/><Relationship Id="rId7" Type="http://schemas.openxmlformats.org/officeDocument/2006/relationships/slide" Target="slide2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7.xml"/><Relationship Id="rId5" Type="http://schemas.openxmlformats.org/officeDocument/2006/relationships/slide" Target="slide12.xml"/><Relationship Id="rId10" Type="http://schemas.openxmlformats.org/officeDocument/2006/relationships/image" Target="../media/image1.png"/><Relationship Id="rId4" Type="http://schemas.openxmlformats.org/officeDocument/2006/relationships/slide" Target="slide9.xml"/><Relationship Id="rId9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slide" Target="slide71.xml"/><Relationship Id="rId3" Type="http://schemas.openxmlformats.org/officeDocument/2006/relationships/slide" Target="slide6.xml"/><Relationship Id="rId7" Type="http://schemas.openxmlformats.org/officeDocument/2006/relationships/slide" Target="slide21.xml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81.xml"/><Relationship Id="rId11" Type="http://schemas.openxmlformats.org/officeDocument/2006/relationships/image" Target="../media/image1.png"/><Relationship Id="rId5" Type="http://schemas.openxmlformats.org/officeDocument/2006/relationships/slide" Target="slide38.xml"/><Relationship Id="rId10" Type="http://schemas.openxmlformats.org/officeDocument/2006/relationships/image" Target="../media/image2.png"/><Relationship Id="rId4" Type="http://schemas.openxmlformats.org/officeDocument/2006/relationships/slide" Target="slide77.xml"/><Relationship Id="rId9" Type="http://schemas.openxmlformats.org/officeDocument/2006/relationships/slide" Target="slide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.png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slide" Target="slide25.xml"/><Relationship Id="rId3" Type="http://schemas.openxmlformats.org/officeDocument/2006/relationships/slide" Target="slide6.xml"/><Relationship Id="rId7" Type="http://schemas.openxmlformats.org/officeDocument/2006/relationships/slide" Target="slide71.xm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1.xml"/><Relationship Id="rId5" Type="http://schemas.openxmlformats.org/officeDocument/2006/relationships/slide" Target="slide88.xml"/><Relationship Id="rId10" Type="http://schemas.openxmlformats.org/officeDocument/2006/relationships/image" Target="../media/image1.png"/><Relationship Id="rId4" Type="http://schemas.openxmlformats.org/officeDocument/2006/relationships/slide" Target="slide38.xml"/><Relationship Id="rId9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55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21FB190A-BDED-4F52-AD3A-5D83280AB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091" r="2387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2" name="Rectangle 57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BF93E0-03DE-43D4-9291-345157D520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800" dirty="0"/>
              <a:t>Developer’s Guide </a:t>
            </a:r>
          </a:p>
        </p:txBody>
      </p:sp>
      <p:sp>
        <p:nvSpPr>
          <p:cNvPr id="93" name="Rectangle 5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CF2E5BD7-A2B0-499A-8A99-9DEFDD8AB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bg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</a:t>
            </a:fld>
            <a:endParaRPr lang="en-US">
              <a:solidFill>
                <a:schemeClr val="bg1"/>
              </a:solidFill>
              <a:latin typeface="Calibri" panose="020F0502020204030204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F4DA42F-6C2E-4F4A-8A2A-FFD6C71B0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21872" y="4613910"/>
            <a:ext cx="2238201" cy="834940"/>
          </a:xfrm>
          <a:prstGeom prst="roundRect">
            <a:avLst>
              <a:gd name="adj" fmla="val 5000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C8442390-3E63-4D1E-962A-3D174854B743}"/>
              </a:ext>
            </a:extLst>
          </p:cNvPr>
          <p:cNvSpPr/>
          <p:nvPr/>
        </p:nvSpPr>
        <p:spPr>
          <a:xfrm>
            <a:off x="106679" y="65944"/>
            <a:ext cx="2146994" cy="486930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4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Customer Creation</a:t>
            </a:r>
          </a:p>
        </p:txBody>
      </p:sp>
      <p:sp>
        <p:nvSpPr>
          <p:cNvPr id="26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886960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Add , Update &amp; Delete Customer </a:t>
            </a:r>
            <a:r>
              <a:rPr lang="en-US" sz="2200" dirty="0">
                <a:sym typeface="Wingdings" panose="05000000000000000000" pitchFamily="2" charset="2"/>
              </a:rPr>
              <a:t> Admin Controller  Store procedure  </a:t>
            </a:r>
            <a:r>
              <a:rPr lang="en-US" sz="2200" dirty="0" err="1">
                <a:sym typeface="Wingdings" panose="05000000000000000000" pitchFamily="2" charset="2"/>
              </a:rPr>
              <a:t>SP_Customer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Add Type :</a:t>
            </a:r>
            <a:r>
              <a:rPr lang="en-US" sz="2200" dirty="0" err="1"/>
              <a:t>CustomerCreate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Update Type :</a:t>
            </a:r>
            <a:r>
              <a:rPr lang="en-US" sz="2200" dirty="0" err="1"/>
              <a:t>CustomerUpdate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Delete Type :</a:t>
            </a:r>
            <a:r>
              <a:rPr lang="en-US" sz="2200" dirty="0" err="1"/>
              <a:t>DeleteCustomerById</a:t>
            </a:r>
            <a:endParaRPr lang="en-US" sz="2200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F089E2A-6E4C-4729-ACDA-A574EF3C8F85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794" r="22792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10</a:t>
            </a:fld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AEC7733-08D2-4F09-86A5-7CB068F3AC3C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111BCE3-88FF-496E-BA95-FAEA23844BFB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D285DFF-3D8B-45D0-8A91-310571E7CEE5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7216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User Creation</a:t>
            </a:r>
          </a:p>
        </p:txBody>
      </p:sp>
      <p:sp>
        <p:nvSpPr>
          <p:cNvPr id="3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Add , Update &amp; Delete User </a:t>
            </a:r>
            <a:r>
              <a:rPr lang="en-US" sz="2200" dirty="0">
                <a:sym typeface="Wingdings" panose="05000000000000000000" pitchFamily="2" charset="2"/>
              </a:rPr>
              <a:t> Admin Controller  Store procedure  </a:t>
            </a:r>
            <a:r>
              <a:rPr lang="en-US" sz="2200" dirty="0" err="1"/>
              <a:t>SP_User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Add Type :</a:t>
            </a:r>
            <a:r>
              <a:rPr lang="en-US" sz="2200" dirty="0" err="1"/>
              <a:t>userCreate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Update Type :</a:t>
            </a:r>
            <a:r>
              <a:rPr lang="en-US" sz="2200" dirty="0" err="1"/>
              <a:t>userUpdate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Delete Type :</a:t>
            </a:r>
            <a:r>
              <a:rPr lang="en-US" sz="2200" dirty="0" err="1"/>
              <a:t>DeleteUserById</a:t>
            </a:r>
            <a:endParaRPr lang="en-US" sz="2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AF91F015-3377-4DF5-B68F-97551EC384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781" r="2280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A8F52570-3012-4A28-A616-9E17BB2DC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11</a:t>
            </a:fld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BF611F92-3FEC-4D0C-A49D-7784E8C1AB4B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73BE77-64A4-4CDF-9ABC-77630DCB6DE1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AF051D8-05EE-46F9-8622-87B0ABE9B162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97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Configuration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04DD53-6595-466B-BF18-1C18F79469F1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5447E0E-1534-49C5-80B9-CD13ADD83157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F71B4BE-ED99-4D97-AFE0-1FD63D831117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9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Project creation</a:t>
            </a:r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Add , Update &amp; Delete project   </a:t>
            </a:r>
            <a:r>
              <a:rPr lang="en-US" sz="2200" dirty="0">
                <a:sym typeface="Wingdings" panose="05000000000000000000" pitchFamily="2" charset="2"/>
              </a:rPr>
              <a:t> Admin Controller  Store procedure  </a:t>
            </a:r>
            <a:r>
              <a:rPr lang="en-US" sz="2200" dirty="0" err="1"/>
              <a:t>SP_Project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Add Type :</a:t>
            </a:r>
            <a:r>
              <a:rPr lang="en-US" sz="2200" dirty="0" err="1"/>
              <a:t>CreateProject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Update Type :</a:t>
            </a:r>
            <a:r>
              <a:rPr lang="en-US" sz="2200" dirty="0" err="1"/>
              <a:t>UpdateProject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Delete Type :Delete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To delete a project, it should have any active instance in it 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EC9A866C-165E-4659-96E3-D9FACA769F1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781" r="2280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59552A5-897D-41DA-ABC5-1425B5216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13</a:t>
            </a:fld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7E6D07E-43F8-40C9-9D5F-806F451D0576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E852FC8-4E90-421B-B633-3776D2C691B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A539C65-9B24-4F1C-B68B-D7146985962B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98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PM Task creation</a:t>
            </a:r>
          </a:p>
        </p:txBody>
      </p:sp>
      <p:sp>
        <p:nvSpPr>
          <p:cNvPr id="5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Add , Update &amp; Delete </a:t>
            </a:r>
            <a:r>
              <a:rPr lang="en-US" sz="2200" dirty="0" err="1"/>
              <a:t>PMtask</a:t>
            </a:r>
            <a:r>
              <a:rPr lang="en-US" sz="2200" dirty="0"/>
              <a:t>   </a:t>
            </a:r>
            <a:r>
              <a:rPr lang="en-US" sz="2200" dirty="0">
                <a:sym typeface="Wingdings" panose="05000000000000000000" pitchFamily="2" charset="2"/>
              </a:rPr>
              <a:t> Admin Controller  Store procedure  </a:t>
            </a:r>
            <a:r>
              <a:rPr lang="en-US" sz="2200" dirty="0" err="1"/>
              <a:t>SP_PMTask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Add Type :</a:t>
            </a:r>
            <a:r>
              <a:rPr lang="en-US" sz="2200" dirty="0" err="1"/>
              <a:t>PMAdd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Update Type :</a:t>
            </a:r>
            <a:r>
              <a:rPr lang="en-US" sz="2200" dirty="0" err="1"/>
              <a:t>PMUpdate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Delete Type :Delete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431887D-A0AA-4575-95BE-BC87C0513BC1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811" r="2277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ADA56902-C9DB-450C-8989-304092E71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14</a:t>
            </a:fld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993292F-FD3C-4036-93AA-8F4CB0FFA01C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717FBE-7859-4814-9540-2F3252C414CD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1BB60E9-D1CB-4F84-BC54-C7244F289968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3997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Activity Task creation</a:t>
            </a:r>
          </a:p>
        </p:txBody>
      </p:sp>
      <p:sp>
        <p:nvSpPr>
          <p:cNvPr id="6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3520" y="2872899"/>
            <a:ext cx="466014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Add ,Update &amp; Delete Activity    </a:t>
            </a:r>
            <a:r>
              <a:rPr lang="en-US" sz="2200" dirty="0">
                <a:sym typeface="Wingdings" panose="05000000000000000000" pitchFamily="2" charset="2"/>
              </a:rPr>
              <a:t> Admin Controller  Store procedure </a:t>
            </a:r>
            <a:r>
              <a:rPr lang="en-US" sz="2200" dirty="0" err="1"/>
              <a:t>SP_Activity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Add Type : ADD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Update Type : Update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Delete Type : </a:t>
            </a:r>
            <a:r>
              <a:rPr lang="en-US" sz="2200" dirty="0" err="1"/>
              <a:t>DeleteActivityById</a:t>
            </a: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/>
              <a:t>By default you need to upload once activity excel to add a activity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D9BD52C4-298C-4409-A6EC-9EF3DFFFFDF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779" r="22808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AC8E1DF-AC91-41DC-A451-535288F27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15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45F2AD-109D-4D25-A9A2-CDCE9DD28C96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F83E433-09BD-4701-9CEE-815532690A62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8542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Activity Upload Excel</a:t>
            </a:r>
          </a:p>
        </p:txBody>
      </p:sp>
      <p:sp>
        <p:nvSpPr>
          <p:cNvPr id="68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Admin Controller  </a:t>
            </a:r>
            <a:r>
              <a:rPr lang="en-US" sz="2200" dirty="0" err="1"/>
              <a:t>ActivityFileUpload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</a:t>
            </a:r>
            <a:r>
              <a:rPr lang="en-US" sz="2200" dirty="0" err="1"/>
              <a:t>Process_ActivityMaster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Store procedure </a:t>
            </a:r>
            <a:r>
              <a:rPr lang="en-US" sz="2200" dirty="0" err="1"/>
              <a:t>SP_FileUpload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Add Type : </a:t>
            </a:r>
            <a:r>
              <a:rPr lang="en-US" sz="2200" dirty="0" err="1"/>
              <a:t>up_ActivityFileUpload</a:t>
            </a:r>
            <a:endParaRPr lang="en-US" sz="2200" dirty="0"/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58E9291-01A6-451E-BAE8-D576F38B10D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822" r="22764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16</a:t>
            </a:fld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F4E092B-7835-4F0D-83F5-661219B08CEF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C9B0637-5653-488C-BF61-F6941E3477DA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6098C65-B15E-42C6-853C-BDE677247EE0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944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Miscellaneous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04DD53-6595-466B-BF18-1C18F79469F1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B29BB9-6E0F-412C-8B76-CB8D87400563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F1996D7-99F3-4687-8C18-27E70370128C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34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Scenario creation</a:t>
            </a:r>
            <a:endParaRPr lang="en-US" sz="5400"/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670097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Add , Update &amp; Delete Scenario </a:t>
            </a:r>
            <a:r>
              <a:rPr lang="en-US" sz="2200" dirty="0">
                <a:sym typeface="Wingdings" panose="05000000000000000000" pitchFamily="2" charset="2"/>
              </a:rPr>
              <a:t> Admin Controller  Store procedure  </a:t>
            </a:r>
            <a:r>
              <a:rPr lang="en-US" sz="2200" dirty="0" err="1"/>
              <a:t>SP_Scenario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Add Type :</a:t>
            </a:r>
            <a:r>
              <a:rPr lang="en-US" sz="2200" dirty="0" err="1"/>
              <a:t>CreateScenario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Update Type :</a:t>
            </a:r>
            <a:r>
              <a:rPr lang="en-US" sz="2200" dirty="0" err="1"/>
              <a:t>UpdateScenario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Delete Type :</a:t>
            </a:r>
            <a:r>
              <a:rPr lang="en-US" sz="2200" dirty="0" err="1"/>
              <a:t>Sp_DeleteScenario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Building Block is a static data which is hard cored in the database 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DED54FC-8606-43CB-84A5-9FE611DF07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781" r="2280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1176E8A0-BF97-42B3-915B-C6E8C084B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18</a:t>
            </a:fld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2D3B0A5F-E7CC-449F-B47A-98CAAB5D7CD7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E5206E8-2147-46B8-8F11-15CDFC3951F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4C9508-0DA9-4A4B-80B0-EE97371F64A9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00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Version creation</a:t>
            </a:r>
          </a:p>
        </p:txBody>
      </p:sp>
      <p:sp>
        <p:nvSpPr>
          <p:cNvPr id="4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Update Version   </a:t>
            </a:r>
            <a:r>
              <a:rPr lang="en-US" sz="2200" dirty="0">
                <a:sym typeface="Wingdings" panose="05000000000000000000" pitchFamily="2" charset="2"/>
              </a:rPr>
              <a:t> Admin Controller  Store procedure  </a:t>
            </a:r>
            <a:r>
              <a:rPr lang="en-US" sz="2200" dirty="0" err="1"/>
              <a:t>SP_Version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Update Type :</a:t>
            </a:r>
            <a:r>
              <a:rPr lang="en-US" sz="2200" dirty="0" err="1"/>
              <a:t>UpdateVersion</a:t>
            </a:r>
            <a:endParaRPr lang="en-US" sz="2200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2200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This Version will automatically create each time we upload Activity excel in the configuration tab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C0983B8-579D-4992-8CB6-F367EBE0A1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85" r="2280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E6CE3277-4425-4914-B56A-16362C113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19</a:t>
            </a:fld>
            <a:endParaRPr lang="en-US"/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83BC59B-C6D5-4DE1-98ED-D3FF4B5D4E10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5D98DC-4FD0-4AFC-8ED1-453D81326B98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F8CCE22-F17C-4859-82EC-A0EC51A92D7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06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76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C72E4-F7F6-4393-A17F-E19949A5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Location</a:t>
            </a:r>
          </a:p>
        </p:txBody>
      </p:sp>
      <p:sp>
        <p:nvSpPr>
          <p:cNvPr id="8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DF4E50-D703-4218-9BCD-0552AE3A33F8}"/>
              </a:ext>
            </a:extLst>
          </p:cNvPr>
          <p:cNvSpPr txBox="1"/>
          <p:nvPr/>
        </p:nvSpPr>
        <p:spPr>
          <a:xfrm>
            <a:off x="41628" y="2909771"/>
            <a:ext cx="5680161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/>
              <a:t>Code Location</a:t>
            </a: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Source</a:t>
            </a:r>
            <a:r>
              <a:rPr lang="en-US" sz="22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https://github.com/Promantus-dev/PROACC_2.git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800100" lvl="1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chemeClr val="accent2">
                    <a:lumMod val="75000"/>
                  </a:schemeClr>
                </a:solidFill>
              </a:rPr>
              <a:t>SQL DB</a:t>
            </a:r>
          </a:p>
          <a:p>
            <a:pPr marL="1028700" lvl="2">
              <a:lnSpc>
                <a:spcPct val="90000"/>
              </a:lnSpc>
              <a:spcAft>
                <a:spcPts val="600"/>
              </a:spcAft>
            </a:pPr>
            <a:r>
              <a:rPr lang="en-US" sz="2200" dirty="0"/>
              <a:t>IP: 54.210.14.251,14843 U:Sa P:Promantus@123 DB:PROACC2DEV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1" name="Picture 60" descr="Red drawing pins on a map">
            <a:extLst>
              <a:ext uri="{FF2B5EF4-FFF2-40B4-BE49-F238E27FC236}">
                <a16:creationId xmlns:a16="http://schemas.microsoft.com/office/drawing/2014/main" id="{581B1FD7-1A37-4606-8520-B1D4E64F7C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70" r="16303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25771BB-F451-4033-80AB-A6CA30C00430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00DA4693-5CF9-4BF6-920C-AACD2BBBF9E2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45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Role creation</a:t>
            </a:r>
            <a:endParaRPr lang="en-US" sz="5400"/>
          </a:p>
        </p:txBody>
      </p:sp>
      <p:sp>
        <p:nvSpPr>
          <p:cNvPr id="40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/>
              <a:t>Add , Update &amp; Delete Role   </a:t>
            </a:r>
            <a:r>
              <a:rPr lang="en-US" sz="1900" dirty="0">
                <a:sym typeface="Wingdings" panose="05000000000000000000" pitchFamily="2" charset="2"/>
              </a:rPr>
              <a:t> Admin Controller  Store procedure  </a:t>
            </a:r>
            <a:r>
              <a:rPr lang="en-US" sz="1900" dirty="0" err="1"/>
              <a:t>SP_Role</a:t>
            </a:r>
            <a:endParaRPr lang="en-US" sz="19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To Add  </a:t>
            </a:r>
            <a:r>
              <a:rPr lang="en-US" sz="1900" dirty="0"/>
              <a:t>Type :</a:t>
            </a:r>
            <a:r>
              <a:rPr lang="en-US" sz="1900" dirty="0" err="1"/>
              <a:t>CreateRole</a:t>
            </a:r>
            <a:endParaRPr lang="en-US" sz="19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To Update </a:t>
            </a:r>
            <a:r>
              <a:rPr lang="en-US" sz="1900" dirty="0"/>
              <a:t>Type :</a:t>
            </a:r>
            <a:r>
              <a:rPr lang="en-US" sz="1900" dirty="0" err="1"/>
              <a:t>UpdateRole</a:t>
            </a:r>
            <a:endParaRPr lang="en-US" sz="19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To Delete  </a:t>
            </a:r>
            <a:r>
              <a:rPr lang="en-US" sz="1900" dirty="0"/>
              <a:t>Type :Delete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9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/>
              <a:t>To delete a role, it should not be mapped with  in any project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/>
              <a:t>As off today all delete operation was disabled   </a:t>
            </a: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DED54FC-8606-43CB-84A5-9FE611DF07F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781" r="22805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23152F98-E9CB-4A45-9796-063C3E34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20</a:t>
            </a:fld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B6AC248A-5F80-44BA-B563-A06DF7FAD158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0E17B46-E16A-472A-A9C6-C5FA37DDD5E0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E30C6F7-2446-488C-9428-938C053D23DB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42108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Reports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04DD53-6595-466B-BF18-1C18F79469F1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5656583-9AD5-4644-8962-6AB7F96321CD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89DF42C-93BC-4C87-9926-8CE3BA4EDDF8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7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Reports</a:t>
            </a:r>
            <a:b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Assessment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C06573-D9A2-4FAD-884C-6FBEACEAEC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4" y="1926666"/>
            <a:ext cx="5628018" cy="2771798"/>
          </a:xfrm>
          <a:prstGeom prst="rect">
            <a:avLst/>
          </a:prstGeom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Home Controller  </a:t>
            </a:r>
            <a:r>
              <a:rPr lang="en-US" sz="1800" dirty="0" err="1"/>
              <a:t>ActivityFileUpload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  <a:r>
              <a:rPr lang="en-US" sz="1800" dirty="0" err="1"/>
              <a:t>Process_ActivityMaster</a:t>
            </a:r>
            <a:r>
              <a:rPr lang="en-US" sz="1800" dirty="0"/>
              <a:t> </a:t>
            </a:r>
            <a:r>
              <a:rPr lang="en-US" sz="1800" dirty="0">
                <a:sym typeface="Wingdings" panose="05000000000000000000" pitchFamily="2" charset="2"/>
              </a:rPr>
              <a:t>Store procedure </a:t>
            </a:r>
            <a:r>
              <a:rPr lang="en-US" sz="1800" dirty="0" err="1"/>
              <a:t>SP_FileUpload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Type : </a:t>
            </a:r>
            <a:r>
              <a:rPr lang="en-US" sz="1800" dirty="0" err="1"/>
              <a:t>GetPMuploadlist</a:t>
            </a:r>
            <a:endParaRPr lang="en-US" sz="18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4EEC9A-06DF-41AB-B328-792BFD89F0E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58E6DFC-C2BB-43FB-BF5A-337DAD8C6774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461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85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Detail Report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56CD9C-2498-45E4-8912-E5560BFB8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4" y="1940736"/>
            <a:ext cx="5628018" cy="2743658"/>
          </a:xfrm>
          <a:prstGeom prst="rect">
            <a:avLst/>
          </a:prstGeom>
        </p:spPr>
      </p:pic>
      <p:sp>
        <p:nvSpPr>
          <p:cNvPr id="92" name="Rectangle 91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Home Controller  Store procedure 	</a:t>
            </a:r>
            <a:r>
              <a:rPr lang="en-US" sz="1800" dirty="0" err="1"/>
              <a:t>SP_GetReportData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Type : </a:t>
            </a:r>
            <a:r>
              <a:rPr lang="en-US" sz="1800" dirty="0" err="1"/>
              <a:t>GetReportData</a:t>
            </a:r>
            <a:endParaRPr lang="en-US" sz="18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23</a:t>
            </a:fld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37D626E-8033-4E7F-BC06-0306BCBDFF66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A14A138-48A1-4E8C-933D-32276479A491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6416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Risk Assessment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6978D-512F-4F96-AFFB-F564D7443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4" y="2053296"/>
            <a:ext cx="5628018" cy="2518537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Home Controller  Store procedure 	</a:t>
            </a:r>
            <a:r>
              <a:rPr lang="en-US" sz="1800"/>
              <a:t>SP_PMTask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Type : </a:t>
            </a:r>
            <a:r>
              <a:rPr lang="en-US" sz="1800"/>
              <a:t>GetRiskAssessmentDiagram</a:t>
            </a:r>
            <a:endParaRPr lang="en-US" sz="18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24</a:t>
            </a:fld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502EA39-1588-4822-B523-EB1544A3708D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FB1B0FDA-54D3-4B0C-A1E1-00EAEF92E306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411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27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PROACC Survey Mail</a:t>
            </a:r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6168F0-D3B5-421F-8639-9B4F05D391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12" r="24582"/>
          <a:stretch/>
        </p:blipFill>
        <p:spPr>
          <a:xfrm>
            <a:off x="644077" y="650494"/>
            <a:ext cx="5492352" cy="5324142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ym typeface="Wingdings" panose="05000000000000000000" pitchFamily="2" charset="2"/>
              </a:rPr>
              <a:t>Home Controller  Store procedure 	</a:t>
            </a:r>
            <a:r>
              <a:rPr lang="en-US" sz="1800"/>
              <a:t>SP_Mail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/>
              <a:t>To Type : SendCustomerMail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  <a:defRPr/>
              </a:pPr>
              <a:t>25</a:t>
            </a:fld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FF2A049-1A79-4A39-B531-365818B647C9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45C3E23-0E3F-4EA9-9C6B-CDA67FD08FC0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43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0" name="Freeform: Shape 27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28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29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30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0C72E4-F7F6-4393-A17F-E19949A5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Manager</a:t>
            </a:r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486385A5-83FE-4947-88B4-8D23F37DAD86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3" action="ppaction://hlinksldjump"/>
              </a:rPr>
              <a:t>Dashboard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4" action="ppaction://hlinksldjump"/>
              </a:rPr>
              <a:t>PM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5" action="ppaction://hlinksldjump"/>
              </a:rPr>
              <a:t>Progress View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6" action="ppaction://hlinksldjump"/>
              </a:rPr>
              <a:t>Readiness check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7" action="ppaction://hlinksldjump"/>
              </a:rPr>
              <a:t>Task Monitoring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8" action="ppaction://hlinksldjump"/>
              </a:rPr>
              <a:t>Reports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9" action="ppaction://hlinksldjump"/>
              </a:rPr>
              <a:t>Issue Tracking</a:t>
            </a: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10" action="ppaction://hlinksldjump"/>
              </a:rPr>
              <a:t>PROACC Survey Mail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72C1339-5630-4755-AED0-64937C051A9F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A85649B-5F44-4A0F-974B-DB42DBCC7C2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1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00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0C72E4-F7F6-4393-A17F-E19949A5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0338" y="640080"/>
            <a:ext cx="3734014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Project Manager</a:t>
            </a:r>
            <a:endParaRPr lang="en-US" sz="5400" dirty="0"/>
          </a:p>
        </p:txBody>
      </p:sp>
      <p:sp>
        <p:nvSpPr>
          <p:cNvPr id="10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0338" y="4409267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rking space background">
            <a:extLst>
              <a:ext uri="{FF2B5EF4-FFF2-40B4-BE49-F238E27FC236}">
                <a16:creationId xmlns:a16="http://schemas.microsoft.com/office/drawing/2014/main" id="{3D743E53-3521-4509-B285-15E0C12644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48" r="-1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27</a:t>
            </a:fld>
            <a:endParaRPr lang="en-US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A0A0AADB-4582-439D-BE65-EB2E5CFB32F8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4C9F14F-3138-4321-8E0C-34052087CEFA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0981C64-4AE5-49D4-9E10-E35DEFB49490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9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10052768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As we seen in the Dashboard from Admin login same will be displayed.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Data will be respect to user logged in (Project Manager user and project 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F7CCA9E-43E8-4AD5-A49A-E7FB86F4F91A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5301E9-7DEE-4A20-80A6-1E5EF31B6245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925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/>
              <a:t>PM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29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04DD53-6595-466B-BF18-1C18F79469F1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BE05547-1818-4BBF-95EA-B27BE5171E81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75ABFF-24B7-43C8-86B3-AE3AF4574CB2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180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E192E3E-68A9-4F36-936C-1C8D0B9EF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03792" y="3455896"/>
            <a:ext cx="3388208" cy="3406341"/>
          </a:xfrm>
          <a:custGeom>
            <a:avLst/>
            <a:gdLst>
              <a:gd name="connsiteX0" fmla="*/ 3388058 w 3388208"/>
              <a:gd name="connsiteY0" fmla="*/ 0 h 3406341"/>
              <a:gd name="connsiteX1" fmla="*/ 3388208 w 3388208"/>
              <a:gd name="connsiteY1" fmla="*/ 0 h 3406341"/>
              <a:gd name="connsiteX2" fmla="*/ 3388208 w 3388208"/>
              <a:gd name="connsiteY2" fmla="*/ 3406341 h 3406341"/>
              <a:gd name="connsiteX3" fmla="*/ 0 w 3388208"/>
              <a:gd name="connsiteY3" fmla="*/ 3406341 h 3406341"/>
              <a:gd name="connsiteX4" fmla="*/ 79006 w 3388208"/>
              <a:gd name="connsiteY4" fmla="*/ 3404386 h 3406341"/>
              <a:gd name="connsiteX5" fmla="*/ 3383947 w 3388208"/>
              <a:gd name="connsiteY5" fmla="*/ 164274 h 340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88208" h="3406341">
                <a:moveTo>
                  <a:pt x="3388058" y="0"/>
                </a:moveTo>
                <a:lnTo>
                  <a:pt x="3388208" y="0"/>
                </a:lnTo>
                <a:lnTo>
                  <a:pt x="3388208" y="3406341"/>
                </a:lnTo>
                <a:lnTo>
                  <a:pt x="0" y="3406341"/>
                </a:lnTo>
                <a:lnTo>
                  <a:pt x="79006" y="3404386"/>
                </a:lnTo>
                <a:cubicBezTo>
                  <a:pt x="1864742" y="3315784"/>
                  <a:pt x="3296223" y="1912901"/>
                  <a:pt x="3383947" y="16427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C729A30-F429-4967-81E8-45F6757C8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9FC137C-7F97-41FA-86A1-2E01C3837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967903" cy="685798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36" name="Freeform: Shape 35">
            <a:extLst>
              <a:ext uri="{FF2B5EF4-FFF2-40B4-BE49-F238E27FC236}">
                <a16:creationId xmlns:a16="http://schemas.microsoft.com/office/drawing/2014/main" id="{9FBFB9D3-7D34-4948-B4D0-73E7B6E5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54949" y="-54949"/>
            <a:ext cx="6858005" cy="6967903"/>
          </a:xfrm>
          <a:custGeom>
            <a:avLst/>
            <a:gdLst>
              <a:gd name="connsiteX0" fmla="*/ 0 w 2559050"/>
              <a:gd name="connsiteY0" fmla="*/ 0 h 2559050"/>
              <a:gd name="connsiteX1" fmla="*/ 2559050 w 2559050"/>
              <a:gd name="connsiteY1" fmla="*/ 0 h 2559050"/>
              <a:gd name="connsiteX2" fmla="*/ 0 w 2559050"/>
              <a:gd name="connsiteY2" fmla="*/ 2559050 h 2559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9050" h="2559050">
                <a:moveTo>
                  <a:pt x="0" y="0"/>
                </a:moveTo>
                <a:lnTo>
                  <a:pt x="2559050" y="0"/>
                </a:lnTo>
                <a:cubicBezTo>
                  <a:pt x="2559050" y="1413324"/>
                  <a:pt x="1413324" y="2559050"/>
                  <a:pt x="0" y="255905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615E0-E17D-4991-AD32-905B1E073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636" y="549309"/>
            <a:ext cx="3433701" cy="96665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AZURE DEVOPS</a:t>
            </a:r>
            <a:br>
              <a:rPr lang="en-US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</a:br>
            <a:r>
              <a:rPr lang="en-US" b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CI/CD</a:t>
            </a:r>
          </a:p>
        </p:txBody>
      </p:sp>
      <p:pic>
        <p:nvPicPr>
          <p:cNvPr id="24" name="Picture 7" descr="Computer script on a screen">
            <a:extLst>
              <a:ext uri="{FF2B5EF4-FFF2-40B4-BE49-F238E27FC236}">
                <a16:creationId xmlns:a16="http://schemas.microsoft.com/office/drawing/2014/main" id="{A795BD3B-9FE7-4C53-8096-3FF4646F01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02" r="44727" b="-2"/>
          <a:stretch/>
        </p:blipFill>
        <p:spPr>
          <a:xfrm>
            <a:off x="6967903" y="-14"/>
            <a:ext cx="5236733" cy="6858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F9CCE34-D648-493A-A456-6AD4359EC687}"/>
              </a:ext>
            </a:extLst>
          </p:cNvPr>
          <p:cNvSpPr txBox="1"/>
          <p:nvPr/>
        </p:nvSpPr>
        <p:spPr>
          <a:xfrm>
            <a:off x="0" y="1746185"/>
            <a:ext cx="610061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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Current code Location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sz="12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  <a:hlinkClick r:id="rId3"/>
              </a:rPr>
              <a:t>https://dev.azure.com/manogekumar/PROACC2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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Current admin access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  <a:hlinkClick r:id="rId4"/>
              </a:rPr>
              <a:t>adinesh@promantus.com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  <a:hlinkClick r:id="rId5"/>
              </a:rPr>
              <a:t>manogekumar@promantus.com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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Repos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Code Repo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  <a:hlinkClick r:id="rId6"/>
              </a:rPr>
              <a:t>https://manogekumar@dev.azure.com/manogekumar/PROACC2/_git/PROACC2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DB Repo </a:t>
            </a:r>
            <a:r>
              <a:rPr kumimoji="0" lang="en-US" sz="1400" b="0" i="0" u="sng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  <a:hlinkClick r:id="rId7"/>
              </a:rPr>
              <a:t>https://manogekumar@dev.azure.com/manogekumar/PROACC2/_git/PROACC2DB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6858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In this location, we can able to build and deploy 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end-to-end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to different servers. Here I have implemented 4 different release pipelines (DEV, QA, PRE PRO, Release)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E2B80F"/>
                </a:solidFill>
                <a:effectLst/>
                <a:uLnTx/>
                <a:uFillTx/>
                <a:latin typeface="Book Antiqua" panose="02040602050305030304" pitchFamily="18" charset="0"/>
                <a:ea typeface="+mn-ea"/>
                <a:cs typeface="+mn-cs"/>
              </a:rPr>
              <a:t>SERVERS:</a:t>
            </a: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E2B80F"/>
              </a:solidFill>
              <a:effectLst/>
              <a:uLnTx/>
              <a:uFillTx/>
              <a:latin typeface="Book Antiqua" panose="02040602050305030304" pitchFamily="18" charset="0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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We are deploying in two different servers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Local or development server (PROIIS) (DEV, QA)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AWS (PRE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PRO,Release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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RDP </a:t>
            </a: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PROIIS IP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54.210.14.251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ok Antiqua" panose="02040602050305030304" pitchFamily="18" charset="0"/>
              <a:ea typeface="Book Antiqua" panose="02040602050305030304" pitchFamily="18" charset="0"/>
              <a:cs typeface="Times New Roman" panose="02020603050405020304" pitchFamily="18" charset="0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"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AWS IP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ok Antiqua" panose="02040602050305030304" pitchFamily="18" charset="0"/>
                <a:ea typeface="Book Antiqua" panose="02040602050305030304" pitchFamily="18" charset="0"/>
                <a:cs typeface="Times New Roman" panose="02020603050405020304" pitchFamily="18" charset="0"/>
              </a:rPr>
              <a:t> 54.197.178.237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19F2B47-57DF-445D-9FB8-0C150EBD5480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9BD9255-82E6-4368-83AD-08392AB2510B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9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7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PM Task Monitor</a:t>
            </a:r>
            <a:endParaRPr lang="en-US" sz="5400" dirty="0"/>
          </a:p>
        </p:txBody>
      </p:sp>
      <p:sp>
        <p:nvSpPr>
          <p:cNvPr id="43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74591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Select Project  PM  </a:t>
            </a:r>
            <a:r>
              <a:rPr lang="en-US" sz="2200" dirty="0" err="1">
                <a:sym typeface="Wingdings" panose="05000000000000000000" pitchFamily="2" charset="2"/>
              </a:rPr>
              <a:t>Pull</a:t>
            </a:r>
            <a:r>
              <a:rPr lang="en-US" sz="2200" dirty="0" err="1"/>
              <a:t>PMController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Store procedure  </a:t>
            </a:r>
            <a:r>
              <a:rPr lang="en-US" sz="2200" dirty="0" err="1"/>
              <a:t>SP_PMTask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Pull Type :</a:t>
            </a:r>
            <a:r>
              <a:rPr lang="en-US" sz="2200" dirty="0" err="1"/>
              <a:t>GetPMTask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Read Type :GetPMTask1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Update Type : </a:t>
            </a:r>
            <a:r>
              <a:rPr lang="en-US" sz="2200" dirty="0" err="1"/>
              <a:t>UpdatePMTaskMonitor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A1E91551-84FA-45E8-94E3-73BC946CD91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773" r="22814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30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571160-98AB-426B-A8F1-7E9CF1440593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931A914-FE43-4E3B-A94D-26B089D0866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4B4882D-27F4-4757-8F13-D1A2965C64E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708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PM File upload</a:t>
            </a:r>
          </a:p>
        </p:txBody>
      </p:sp>
      <p:sp>
        <p:nvSpPr>
          <p:cNvPr id="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Select Project &amp; instance  Add/</a:t>
            </a:r>
            <a:r>
              <a:rPr lang="en-US" sz="2200">
                <a:sym typeface="Wingdings" panose="05000000000000000000" pitchFamily="2" charset="2"/>
              </a:rPr>
              <a:t>Update</a:t>
            </a:r>
            <a:r>
              <a:rPr lang="en-US" sz="2200"/>
              <a:t>PMController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Store procedure  </a:t>
            </a:r>
            <a:r>
              <a:rPr lang="en-US" sz="2200"/>
              <a:t>SP_FileUpload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Upload Type :</a:t>
            </a:r>
            <a:r>
              <a:rPr lang="en-US" sz="2200"/>
              <a:t>up_PMupload</a:t>
            </a:r>
            <a:endParaRPr lang="en-US" sz="2200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7561E01F-2FD3-4A17-9CF6-6188D7843E4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7778" r="3254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31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4292252-2DCC-4CA2-B752-3B2F72AF19B6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1D7569-53DC-4BAB-8181-74988ECFEA29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0123EA-1AA3-4037-85B2-9AE6D7671C0E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57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2" name="Rectangle 6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Risk Assessment</a:t>
            </a:r>
          </a:p>
        </p:txBody>
      </p:sp>
      <p:sp>
        <p:nvSpPr>
          <p:cNvPr id="6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6854" y="2872899"/>
            <a:ext cx="5053323" cy="1956841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Select Project &amp; instance  Add  </a:t>
            </a:r>
            <a:r>
              <a:rPr lang="en-US" sz="2200" dirty="0" err="1"/>
              <a:t>PMController</a:t>
            </a:r>
            <a:r>
              <a:rPr lang="en-US" sz="2200" dirty="0"/>
              <a:t> </a:t>
            </a:r>
            <a:r>
              <a:rPr lang="en-US" sz="2200" dirty="0">
                <a:sym typeface="Wingdings" panose="05000000000000000000" pitchFamily="2" charset="2"/>
              </a:rPr>
              <a:t> Store procedure Name </a:t>
            </a:r>
            <a:r>
              <a:rPr lang="en-US" sz="2200" dirty="0" err="1"/>
              <a:t>SP_PMTask</a:t>
            </a:r>
            <a:endParaRPr lang="en-US" sz="22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/>
              <a:t>To </a:t>
            </a:r>
            <a:r>
              <a:rPr lang="en-US" sz="2200" dirty="0" err="1"/>
              <a:t>AddType</a:t>
            </a:r>
            <a:r>
              <a:rPr lang="en-US" sz="2200" dirty="0"/>
              <a:t> :</a:t>
            </a:r>
            <a:r>
              <a:rPr lang="en-US" sz="2200" dirty="0" err="1"/>
              <a:t>SubmitRiskAssessment</a:t>
            </a:r>
            <a:endParaRPr lang="en-US" sz="2200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AAF1CF64-36D7-4E5E-A937-2CBE4284A4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2795" r="22791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04D421C-E1FD-4B52-A993-B4E66DD1DDB6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CB64630-3C7C-4DED-AFEB-B15606AAFF9B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7698658-0EDE-4028-B5D2-1DD46F589B5F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447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9" name="Rectangle 4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Progress View</a:t>
            </a:r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4AB687C-FA38-43E5-9872-3C843295889F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1C91C27-2E56-4674-93BA-586238D38624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9FE7694-C6A1-45F3-99C4-DCBC685D2876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007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Progress view </a:t>
            </a:r>
            <a:r>
              <a:rPr lang="en-US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Overall Project Status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Just Suggested need more details to processed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Id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ChartDiv_Project_Status</a:t>
            </a:r>
            <a:endParaRPr lang="en-US" sz="1800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99A267-19C2-42B1-A7E5-051A2900EB36}"/>
              </a:ext>
            </a:extLst>
          </p:cNvPr>
          <p:cNvSpPr/>
          <p:nvPr/>
        </p:nvSpPr>
        <p:spPr>
          <a:xfrm>
            <a:off x="300038" y="2900363"/>
            <a:ext cx="11658600" cy="33708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C647DF5-1665-4ACB-8503-01F5CFDAF59E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90E2F77-36B4-4621-991E-3E481D74953B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7D550D2-1C7A-496A-9ED6-56EE98DB5EE4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004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1" name="Rectangle 6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dirty="0"/>
              <a:t>Progress view </a:t>
            </a:r>
            <a:br>
              <a:rPr lang="en-US" sz="5000" dirty="0"/>
            </a:br>
            <a:r>
              <a:rPr lang="en-US" sz="5000" i="0" dirty="0">
                <a:effectLst/>
              </a:rPr>
              <a:t>Total </a:t>
            </a:r>
            <a:r>
              <a:rPr lang="en-US" sz="5000" dirty="0"/>
              <a:t>T</a:t>
            </a:r>
            <a:r>
              <a:rPr lang="en-US" sz="5000" i="0" dirty="0">
                <a:effectLst/>
              </a:rPr>
              <a:t>ask status</a:t>
            </a:r>
            <a:endParaRPr lang="en-US" sz="5000" dirty="0"/>
          </a:p>
        </p:txBody>
      </p:sp>
      <p:sp>
        <p:nvSpPr>
          <p:cNvPr id="10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872899"/>
            <a:ext cx="4243589" cy="332066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200">
                <a:sym typeface="Wingdings" panose="05000000000000000000" pitchFamily="2" charset="2"/>
              </a:rPr>
              <a:t>Select Project &amp; instance  Add  </a:t>
            </a:r>
            <a:r>
              <a:rPr lang="en-US" sz="2200"/>
              <a:t>PMController </a:t>
            </a:r>
            <a:r>
              <a:rPr lang="en-US" sz="2200">
                <a:sym typeface="Wingdings" panose="05000000000000000000" pitchFamily="2" charset="2"/>
              </a:rPr>
              <a:t> Store procedure Name </a:t>
            </a:r>
            <a:r>
              <a:rPr lang="en-US" sz="2200"/>
              <a:t>SP_ReadinessReport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/>
              <a:t>To AddType :ReadinssChaeckOrStatus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55A49A10-CEC5-4932-8355-160829A8E2C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l="21529" r="24057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39400" y="6356350"/>
            <a:ext cx="914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35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5BF3226-14A2-4C94-98D0-9AEA0359C48A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4406E8A-0BDD-46DB-97B3-ED2344213737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A2E1F12-A823-43CA-A2AA-D7A3A6840AD6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262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Progress view 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Planed Vs Completion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ym typeface="Wingdings" panose="05000000000000000000" pitchFamily="2" charset="2"/>
              </a:rPr>
              <a:t>Select Project &amp; instance  </a:t>
            </a:r>
            <a:r>
              <a:rPr lang="en-US" sz="1800"/>
              <a:t>PMController </a:t>
            </a:r>
            <a:r>
              <a:rPr lang="en-US" sz="1800">
                <a:sym typeface="Wingdings" panose="05000000000000000000" pitchFamily="2" charset="2"/>
              </a:rPr>
              <a:t> Store procedure Name </a:t>
            </a:r>
            <a:r>
              <a:rPr lang="en-US" sz="1800"/>
              <a:t>SP_ReadinessReport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/>
              <a:t>To AddType :PlannedVsActual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7013B81-0778-479E-A7DD-894CDB1FCB29}"/>
              </a:ext>
            </a:extLst>
          </p:cNvPr>
          <p:cNvSpPr/>
          <p:nvPr/>
        </p:nvSpPr>
        <p:spPr>
          <a:xfrm>
            <a:off x="159488" y="2700670"/>
            <a:ext cx="11876568" cy="36556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0B26078-17D9-4F60-A758-05CD725D3BF8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308533-406C-4714-933B-C819E163C608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9B93CC5-1338-4957-B29A-ECDDB8A9FC64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240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Progress view </a:t>
            </a:r>
            <a:r>
              <a:rPr lang="en-US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Project Plan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ym typeface="Wingdings" panose="05000000000000000000" pitchFamily="2" charset="2"/>
              </a:rPr>
              <a:t>Select Project &amp; instance  </a:t>
            </a:r>
            <a:r>
              <a:rPr lang="en-US" sz="1800"/>
              <a:t>PMController </a:t>
            </a:r>
            <a:r>
              <a:rPr lang="en-US" sz="1800">
                <a:sym typeface="Wingdings" panose="05000000000000000000" pitchFamily="2" charset="2"/>
              </a:rPr>
              <a:t> Store procedure Name </a:t>
            </a:r>
            <a:r>
              <a:rPr lang="en-US" sz="1800"/>
              <a:t>SP_ReadinessReport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/>
              <a:t>To AddType :Planned_Dates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180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99A267-19C2-42B1-A7E5-051A2900EB36}"/>
              </a:ext>
            </a:extLst>
          </p:cNvPr>
          <p:cNvSpPr/>
          <p:nvPr/>
        </p:nvSpPr>
        <p:spPr>
          <a:xfrm>
            <a:off x="300038" y="2900363"/>
            <a:ext cx="11658600" cy="337081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3B384FD-E53C-4BAD-AC37-F8D2DEF774F2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09F1278-D753-410D-9142-28F58B9DD277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25F1BEC-D3A0-4137-B4DD-D137FB4C3509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0016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9" name="Rectangle 4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265" y="1122363"/>
            <a:ext cx="474169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Readiness check</a:t>
            </a:r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27EB30F-B6FB-48FA-820C-E9DED9D102E7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4D141C4-6AB1-41FA-AB5E-18B08A67EF33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59D4BC5-EBFF-46D5-B5A8-7993E281CAFC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88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dirty="0"/>
              <a:t>Readiness check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dirty="0" err="1"/>
              <a:t>ProAcc</a:t>
            </a:r>
            <a:r>
              <a:rPr lang="en-US" dirty="0"/>
              <a:t> Extractor</a:t>
            </a:r>
            <a:br>
              <a:rPr lang="en-US" dirty="0"/>
            </a:br>
            <a:r>
              <a:rPr lang="en-US" dirty="0"/>
              <a:t>Landscape &amp; Business process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867617"/>
          </a:xfrm>
        </p:spPr>
        <p:txBody>
          <a:bodyPr vert="horz" lIns="91440" tIns="45720" rIns="91440" bIns="45720" rtlCol="0" anchor="ctr">
            <a:normAutofit fontScale="85000"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 </a:t>
            </a:r>
            <a:r>
              <a:rPr lang="en-US" sz="1800" dirty="0" err="1">
                <a:sym typeface="Wingdings" panose="05000000000000000000" pitchFamily="2" charset="2"/>
              </a:rPr>
              <a:t>Home</a:t>
            </a:r>
            <a:r>
              <a:rPr lang="en-US" sz="1800" dirty="0" err="1"/>
              <a:t>Controller</a:t>
            </a:r>
            <a:r>
              <a:rPr lang="en-US" sz="1800" dirty="0"/>
              <a:t> </a:t>
            </a:r>
            <a:r>
              <a:rPr lang="en-US" sz="1800" dirty="0" err="1"/>
              <a:t>GetSAPTables</a:t>
            </a:r>
            <a:r>
              <a:rPr lang="en-US" sz="1800" dirty="0"/>
              <a:t>  </a:t>
            </a:r>
            <a:r>
              <a:rPr lang="en-US" sz="1800" dirty="0">
                <a:sym typeface="Wingdings" panose="05000000000000000000" pitchFamily="2" charset="2"/>
              </a:rPr>
              <a:t> Store procedure Name </a:t>
            </a:r>
            <a:r>
              <a:rPr lang="en-US" sz="1800" dirty="0" err="1"/>
              <a:t>SP_Instance</a:t>
            </a:r>
            <a:r>
              <a:rPr lang="en-US" sz="1800" dirty="0"/>
              <a:t>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Add Type : </a:t>
            </a:r>
            <a:r>
              <a:rPr lang="en-US" sz="1800" dirty="0" err="1"/>
              <a:t>SetSapTables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Table like </a:t>
            </a:r>
            <a:r>
              <a:rPr lang="en-US" sz="1800" dirty="0" err="1"/>
              <a:t>SalesDocuments</a:t>
            </a:r>
            <a:r>
              <a:rPr lang="en-US" sz="1800" dirty="0"/>
              <a:t>, </a:t>
            </a:r>
            <a:r>
              <a:rPr lang="en-US" sz="1800" dirty="0" err="1"/>
              <a:t>BillingDocuments</a:t>
            </a:r>
            <a:r>
              <a:rPr lang="en-US" sz="1800" dirty="0"/>
              <a:t>, </a:t>
            </a:r>
            <a:r>
              <a:rPr lang="en-US" sz="1800" dirty="0" err="1"/>
              <a:t>OrderDocuments</a:t>
            </a:r>
            <a:r>
              <a:rPr lang="en-US" sz="1800" dirty="0"/>
              <a:t>, </a:t>
            </a:r>
            <a:r>
              <a:rPr lang="en-US" sz="1800" dirty="0" err="1"/>
              <a:t>MaterialityScore</a:t>
            </a:r>
            <a:r>
              <a:rPr lang="en-US" sz="1800" dirty="0"/>
              <a:t>, </a:t>
            </a:r>
            <a:r>
              <a:rPr lang="en-US" sz="1800" dirty="0" err="1"/>
              <a:t>SAPInput_RFCFM</a:t>
            </a:r>
            <a:r>
              <a:rPr lang="en-US" sz="1800" dirty="0"/>
              <a:t>, </a:t>
            </a:r>
            <a:r>
              <a:rPr lang="en-US" sz="1800" dirty="0" err="1"/>
              <a:t>SAPInput_INSTALLEDSOFTWARECOMPONENT</a:t>
            </a:r>
            <a:r>
              <a:rPr lang="en-US" sz="1800" dirty="0"/>
              <a:t>, </a:t>
            </a:r>
            <a:r>
              <a:rPr lang="en-US" sz="1800" dirty="0" err="1"/>
              <a:t>SAPInput_INSTALLEDPRODUCTVERSIONS</a:t>
            </a:r>
            <a:r>
              <a:rPr lang="en-US" sz="1800" dirty="0"/>
              <a:t>, SAPInput_SFW5REPORT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This will pull the latest data from the SAP and save it in the database 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sz="18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39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99A267-19C2-42B1-A7E5-051A2900EB36}"/>
              </a:ext>
            </a:extLst>
          </p:cNvPr>
          <p:cNvSpPr/>
          <p:nvPr/>
        </p:nvSpPr>
        <p:spPr>
          <a:xfrm>
            <a:off x="300038" y="2454439"/>
            <a:ext cx="11658600" cy="381673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35B7611-4F60-41B1-B931-E14EF65A5F6F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5E3BB0-F5E0-48CE-8165-81EB978A7EB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0681501-A3A8-4096-AE8E-A82B4353FD2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435ADE-3437-4DB8-9244-96E9FA7FD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Index</a:t>
            </a:r>
          </a:p>
        </p:txBody>
      </p:sp>
      <p:sp>
        <p:nvSpPr>
          <p:cNvPr id="45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954A1D89-6774-41A1-8507-26319130F4C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2685095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4E9FB744-31E1-42FC-8DD0-00D1797EF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1F4C-39B1-4921-9EB1-DEABFC4CD01F}" type="slidenum">
              <a:rPr lang="en-US" smtClean="0"/>
              <a:t>4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40FBD0-F824-40B5-B16A-808481E0779F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8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96E1343-873A-428F-AEEE-2E356BBC6705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457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 </a:t>
            </a:r>
            <a:br>
              <a:rPr lang="en-US" sz="3200" dirty="0"/>
            </a:br>
            <a:r>
              <a:rPr lang="en-US" sz="2400" dirty="0"/>
              <a:t>Simplification Report</a:t>
            </a:r>
            <a:endParaRPr lang="en-US" sz="2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/>
              <a:t>SP_SimplificationReport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Add Type : ALL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CEE4B16-083C-440F-995D-2D05E2EFB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67000" y="2957689"/>
            <a:ext cx="5777089" cy="39003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439301-2948-4924-92C1-900D5F7DD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08" y="2545879"/>
            <a:ext cx="11305503" cy="381047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74B14E-CC68-41B1-93A2-0BB3AE6F4732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DC0672-7A27-45AD-AA05-A3C17C1F2D7A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C50481-117C-491A-A5C1-209B46C16CBC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301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/>
              <a:t>SAP Readiness check</a:t>
            </a:r>
            <a:br>
              <a:rPr lang="en-US" sz="3200"/>
            </a:br>
            <a:r>
              <a:rPr lang="en-US" sz="2400">
                <a:latin typeface="+mn-lt"/>
              </a:rPr>
              <a:t>Custom Code </a:t>
            </a:r>
            <a:endParaRPr lang="en-US" sz="24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latin typeface="Consolas" panose="020B0609020204030204" pitchFamily="49" charset="0"/>
              </a:rPr>
              <a:t>SP_ReadinessReport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Add Type : </a:t>
            </a:r>
            <a:r>
              <a:rPr lang="en-US" sz="1800" dirty="0" err="1">
                <a:latin typeface="Consolas" panose="020B0609020204030204" pitchFamily="49" charset="0"/>
              </a:rPr>
              <a:t>CustomCode_Bar</a:t>
            </a:r>
            <a:endParaRPr lang="en-US" sz="18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0EB53D-B192-409E-B9B1-46991F188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7" y="2532295"/>
            <a:ext cx="11231455" cy="386964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0354E29-527D-4409-96EF-1AAA2F752F59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8380764-2992-4110-93E3-2DF1EF3884DA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5C97F1D-D8BC-42E5-9503-8EBD6BA0BA5B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638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2400" dirty="0"/>
              <a:t>Activity(MOVE TO HANA)</a:t>
            </a:r>
            <a:r>
              <a:rPr lang="en-US" sz="2400" dirty="0">
                <a:latin typeface="+mn-lt"/>
              </a:rPr>
              <a:t> </a:t>
            </a:r>
            <a:endParaRPr lang="en-US" sz="24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latin typeface="Consolas" panose="020B0609020204030204" pitchFamily="49" charset="0"/>
              </a:rPr>
              <a:t>SP_ReadinessReport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Add Type : </a:t>
            </a:r>
            <a:r>
              <a:rPr lang="en-US" sz="1800" dirty="0">
                <a:latin typeface="Consolas" panose="020B0609020204030204" pitchFamily="49" charset="0"/>
              </a:rPr>
              <a:t>Activities_Bar1</a:t>
            </a:r>
            <a:endParaRPr lang="en-US" sz="18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367BA9-72D1-4E17-B8E0-5BC370D7C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46" y="2684676"/>
            <a:ext cx="10316784" cy="358877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762364-295F-4FFE-AAB3-7F06D1030B7E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2C22FB1-91A0-4354-AA43-E917B666C53F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4C121DB-C8F3-40A3-92CE-B130175DB276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158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2400" dirty="0"/>
              <a:t>Condition</a:t>
            </a:r>
            <a:r>
              <a:rPr lang="en-US" sz="2400" dirty="0">
                <a:latin typeface="+mn-lt"/>
              </a:rPr>
              <a:t> </a:t>
            </a:r>
            <a:endParaRPr lang="en-US" sz="24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latin typeface="Consolas" panose="020B0609020204030204" pitchFamily="49" charset="0"/>
              </a:rPr>
              <a:t>SP_ReadinessReport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Add Type : </a:t>
            </a:r>
            <a:r>
              <a:rPr lang="en-US" sz="1800" dirty="0" err="1"/>
              <a:t>Activities_Donut</a:t>
            </a:r>
            <a:endParaRPr lang="en-US" sz="18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1CA57-4A49-47A5-AEF0-CEADE22154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010" y="2819567"/>
            <a:ext cx="7553325" cy="3295650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92416F-74ED-47F4-AB0C-2B446AFC7C0E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BB13B32-3F8A-49BE-9E22-E75E57BFB799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E667240-A4DF-44D0-B839-B5D8ECC7292D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61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2400" dirty="0"/>
              <a:t>Conversion</a:t>
            </a:r>
            <a:r>
              <a:rPr lang="en-US" sz="2400" dirty="0">
                <a:latin typeface="+mn-lt"/>
              </a:rPr>
              <a:t> </a:t>
            </a:r>
            <a:endParaRPr lang="en-US" sz="24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latin typeface="Consolas" panose="020B0609020204030204" pitchFamily="49" charset="0"/>
              </a:rPr>
              <a:t>SP_ReadinessReport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Add Type : Activities_Bar2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B7AFBA-2011-493C-9EFF-E7AA85E085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6484" y="2666462"/>
            <a:ext cx="9339032" cy="346818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D18A633-8912-4D36-9578-590D6E205453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4243E4-09F5-4F34-B515-152194EC8E3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35D7DBE-12E2-49EC-9382-1E68CFFAA0DE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522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1800" dirty="0">
                <a:latin typeface="+mn-lt"/>
              </a:rPr>
              <a:t>Recommended SAP Fiori Apps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latin typeface="Consolas" panose="020B0609020204030204" pitchFamily="49" charset="0"/>
              </a:rPr>
              <a:t>SP_ReadinessReport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Add Type : </a:t>
            </a:r>
            <a:r>
              <a:rPr lang="en-US" sz="1800" dirty="0" err="1"/>
              <a:t>Fiori_Bar</a:t>
            </a:r>
            <a:endParaRPr lang="en-US" sz="18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2F7F2D-54EA-44B5-BAEB-9C5A42BA3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049" y="2676139"/>
            <a:ext cx="8334375" cy="32289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E5A4D04-5EDB-4285-A2B3-7ABF8299C6D7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7CC608F-160D-4552-B695-619EA1ECBB0D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55B313C-ABBF-41BA-AD91-6B444EE24D6B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3440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2000" i="0" dirty="0">
                <a:effectLst/>
                <a:latin typeface="+mn-lt"/>
              </a:rPr>
              <a:t>ECC vs S/4HANA License optimization</a:t>
            </a:r>
            <a:endParaRPr lang="en-US" sz="20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latin typeface="Consolas" panose="020B0609020204030204" pitchFamily="49" charset="0"/>
              </a:rPr>
              <a:t>SP_ReadinessReport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Chart Type : </a:t>
            </a:r>
            <a:r>
              <a:rPr lang="en-US" sz="1800" dirty="0" err="1">
                <a:latin typeface="Consolas" panose="020B0609020204030204" pitchFamily="49" charset="0"/>
              </a:rPr>
              <a:t>ECC_HanaCount</a:t>
            </a:r>
            <a:endParaRPr lang="en-US" sz="1800" dirty="0">
              <a:latin typeface="Consolas" panose="020B0609020204030204" pitchFamily="49" charset="0"/>
            </a:endParaRP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latin typeface="Consolas" panose="020B0609020204030204" pitchFamily="49" charset="0"/>
              </a:rPr>
              <a:t>To Table Type: </a:t>
            </a:r>
            <a:r>
              <a:rPr lang="en-US" sz="1800" dirty="0" err="1">
                <a:latin typeface="Consolas" panose="020B0609020204030204" pitchFamily="49" charset="0"/>
              </a:rPr>
              <a:t>ECC_HanaCount_Table</a:t>
            </a:r>
            <a:endParaRPr lang="en-US" sz="1800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99DBA9-33F7-42BD-86CF-0F972D2C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227" y="2547571"/>
            <a:ext cx="10627545" cy="380877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C026D2B-6201-4E63-A127-2B54999DC7C6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38CFC04-DB14-4728-92A4-4CAB22401BBC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A076A9-93E8-4F31-83AE-CD76C75DEAAF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85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1800" dirty="0">
                <a:latin typeface="+mn-lt"/>
              </a:rPr>
              <a:t>Add-on Analytics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This item TBD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Currently it's been hard cored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83708-15D6-4697-B8E3-2EEA56F78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08" y="2605102"/>
            <a:ext cx="10617859" cy="366607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B283164-B2EF-4D6F-9E18-BFB062FF99C3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ECD15AC-BCAE-498E-B05A-106E45C4D70A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C747B18-2C5C-4E5F-A347-D5228EF27564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1392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1800" dirty="0">
                <a:latin typeface="+mn-lt"/>
              </a:rPr>
              <a:t>Interface Overview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This item TBD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Currently it's been hard cored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C45582-2C63-4962-8132-8A7D9C9561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143" y="2623819"/>
            <a:ext cx="10583992" cy="37325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67971CA-8149-4288-BA16-CB8179F21827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8B16B7-E5F6-4622-BA41-198513F32DD7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FC156AE-1E65-4ABD-B778-DE91C354D9C9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732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1800" dirty="0">
                <a:latin typeface="+mn-lt"/>
              </a:rPr>
              <a:t>Archiving Recommendations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This item TBD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Currently it's been hard cored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49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190620-1E53-41B3-BDF1-A65F64CEA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995" y="2532204"/>
            <a:ext cx="10546287" cy="3738974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B05A89-6C04-48E8-B731-8E2357C7BD6E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6A556D8-4E4C-40FA-AECA-8BCAB48BA8A4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D55093E-55E2-4A80-BD8B-8571707E6DA5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5066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0" name="Freeform: Shape 27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28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29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30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0C72E4-F7F6-4393-A17F-E19949A5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Admin</a:t>
            </a:r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486385A5-83FE-4947-88B4-8D23F37DAD86}"/>
              </a:ext>
            </a:extLst>
          </p:cNvPr>
          <p:cNvSpPr txBox="1"/>
          <p:nvPr/>
        </p:nvSpPr>
        <p:spPr>
          <a:xfrm>
            <a:off x="6525285" y="813816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3" action="ppaction://hlinksldjump"/>
              </a:rPr>
              <a:t>Dashboard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4" action="ppaction://hlinksldjump"/>
              </a:rPr>
              <a:t>User Settings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5" action="ppaction://hlinksldjump"/>
              </a:rPr>
              <a:t>Configuration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6" action="ppaction://hlinksldjump"/>
              </a:rPr>
              <a:t>Miscellaneous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7" action="ppaction://hlinksldjump"/>
              </a:rPr>
              <a:t>Reports</a:t>
            </a: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8" action="ppaction://hlinksldjump"/>
              </a:rPr>
              <a:t>PROACC Survey Mail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FA049A8-8A2A-47F7-A82F-4456BC86DA69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408D7D9-3A78-44E5-A0C1-5E3ADCF3216E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25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1800" dirty="0">
                <a:latin typeface="+mn-lt"/>
              </a:rPr>
              <a:t>S/4HANA Infrastructure Sizing  Server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This item TBD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Currently it's been hard cored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7A1599-5776-4572-869B-3E6C513EF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386" y="2515481"/>
            <a:ext cx="10143227" cy="375569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8FBDA9A-72CC-409F-9D7B-063FC50B9850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670B124-0E8A-46E6-BDFF-9E0869589813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C57534-C050-4AF8-89B0-C6EBE2DE803C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13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/>
              <a:t>SAP Readiness check</a:t>
            </a:r>
            <a:br>
              <a:rPr lang="en-US" sz="3200" dirty="0"/>
            </a:br>
            <a:r>
              <a:rPr lang="en-US" sz="1800" dirty="0">
                <a:latin typeface="+mn-lt"/>
              </a:rPr>
              <a:t>S/4HANA Infrastructure Sizing -Database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This item TBD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Currently it's been hard cored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98EDB4-2E29-49F5-92C0-E833108DA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44" y="2658203"/>
            <a:ext cx="10586156" cy="369814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6E09267-C133-49B4-A7E8-3B821F168180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0B5275-1B21-4AFF-92A5-8D447FE12487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25DDB30-F677-4231-AFC1-4779AB977165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6536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S4 Hana Data Base Tables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latin typeface="Consolas" panose="020B0609020204030204" pitchFamily="49" charset="0"/>
              </a:rPr>
              <a:t>SP_ReadinessReport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</a:t>
            </a:r>
            <a:r>
              <a:rPr lang="en-US" sz="1800" dirty="0" err="1"/>
              <a:t>hanaDatabaseReport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EE51F-1E32-4593-8A2E-7F60EA5FB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67517"/>
            <a:ext cx="10254673" cy="378883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D156476-2E33-4401-BB04-B1941FFC072E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136E399-2DB8-4F5A-8579-8197D06C7F72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ECEE8E-71FF-4529-AFBC-98DB78743AA6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4433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SI-Check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/>
              <a:t>SP_SimplificationReport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ALL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0609E7-0783-4927-8785-7E07C39F2B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85" y="2545879"/>
            <a:ext cx="10098508" cy="366221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36E94C4-0107-4D80-B3A1-703D7FCEEDB4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FF48A41-5730-4766-B7AF-F9023E3A6943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ACE48E5-2C8A-4560-B3C1-DCB6F82DB188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9999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SI-Check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/>
              <a:t>SP_SimplificationReport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</a:t>
            </a:r>
            <a:r>
              <a:rPr lang="en-US" sz="1800" dirty="0" err="1"/>
              <a:t>SR_Table_All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06430-26D3-40DA-9E30-618BA96DA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832" y="2658769"/>
            <a:ext cx="10036422" cy="349733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6F12C3E-15E2-435B-8661-03AAC0EF15F0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41FC8CC-5727-40C3-92D2-2576D768D7F8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E32779A-92CB-4B72-A9DC-533AD3E6E087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78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SI-Check Activities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/>
              <a:t>SP_ActivitiesReport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ALL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55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4E5DC5-6B0E-4F9F-B6FE-53D8BB380B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46" y="2676139"/>
            <a:ext cx="10098508" cy="368021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D2D8977-E5E3-4E98-A833-F6407038C66B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7115CCB-C0EF-4B7A-93D7-18665DAC3656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AF571E1-90F0-4EA8-ADA5-D4DF320C3F62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7722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SI-Check Activities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/>
              <a:t>SP_ActivitiesReport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</a:t>
            </a:r>
            <a:r>
              <a:rPr lang="en-US" sz="1800" dirty="0" err="1"/>
              <a:t>ACT_Table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E82A6C-CBC2-4751-A25F-582DB3CAE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46" y="2676139"/>
            <a:ext cx="10098507" cy="381673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256357D-8C9C-4F64-919A-AB8EF405169F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54E7622-EF75-4D1A-B957-24314A30201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6ED1133-D973-4D92-96DB-07378BB499F7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5998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custom code analysis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latin typeface="Consolas" panose="020B0609020204030204" pitchFamily="49" charset="0"/>
              </a:rPr>
              <a:t>SP_ReadinessReport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</a:t>
            </a:r>
            <a:r>
              <a:rPr lang="en-US" sz="1800" dirty="0" err="1">
                <a:latin typeface="Consolas" panose="020B0609020204030204" pitchFamily="49" charset="0"/>
              </a:rPr>
              <a:t>CustomCode_Bar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7AAC35-0101-4A10-A2F6-A26940549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0102"/>
            <a:ext cx="10303933" cy="386277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E83C9D-01F8-4998-929B-E7F101DD7B6F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8EDA54-C658-4DA8-A494-081D117FA8B1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F5DA631-44FD-4A5B-8C83-B6518DC0C647}"/>
              </a:ext>
            </a:extLst>
          </p:cNvPr>
          <p:cNvSpPr/>
          <p:nvPr/>
        </p:nvSpPr>
        <p:spPr>
          <a:xfrm>
            <a:off x="-93320" y="-18880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8642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custom code analysis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/>
              <a:t>SP_CustomCode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</a:t>
            </a:r>
            <a:r>
              <a:rPr lang="en-US" sz="1800" dirty="0" err="1"/>
              <a:t>CustomTable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4688AB-F2F8-413F-9DE4-FB37AD31C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30099"/>
            <a:ext cx="10313397" cy="3862776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0A02B51-5EA7-4904-A984-6DD121301E34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BAE2572-346E-4CA2-BB24-B9915BED1C53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AB62196-722F-4A9B-B2D8-801DD091700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489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Fiori app’s Report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SP_FioriAppsReport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</a:t>
            </a:r>
            <a:r>
              <a:rPr lang="en-US" sz="1800" dirty="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59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0F588D-639E-4ED7-AEC7-D9AF9A1C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67579"/>
            <a:ext cx="10303933" cy="3771333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04EC5CA-AA6F-4772-BEC7-60A4C30FE520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D3D682D-5A12-457F-94B7-6495A9FD002D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B498895-B71A-4E92-B78B-49CF357E5868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003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Dashboard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7FEAE2A-003D-44E5-91F8-C6E57E6E3A6F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3943C1-A59C-4969-B79C-45600ED35F1F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744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Fiori app’s Report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SP_FioriAppsReport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</a:t>
            </a:r>
            <a:r>
              <a:rPr lang="en-US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FioriApps_Table</a:t>
            </a:r>
            <a:endParaRPr lang="en-US" sz="18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60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DB28A-C391-4B26-89B1-3238FA757F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76139"/>
            <a:ext cx="10303933" cy="3713078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63528AD-5E05-4364-A321-A5A2D79B8014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16C670F-4CC7-4A58-9E8D-C7614E3C57B0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5C4A89-AAC7-4C40-A071-A2A9A432A10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524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S/4 COV Roadmap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 This item TBD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Currently it's been hard cored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61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647B1-E955-4FC3-AA58-B31671293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311" y="2545879"/>
            <a:ext cx="10303933" cy="3856639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C9707E-F59A-4F8E-852E-C78D86B8F631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AD5B9E6-5D49-417A-A5B4-E8DF04E79BA4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A2CD51C-E326-40C2-AC2F-DEC2FF9E9F7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239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4" name="Rectangle 113">
            <a:extLst>
              <a:ext uri="{FF2B5EF4-FFF2-40B4-BE49-F238E27FC236}">
                <a16:creationId xmlns:a16="http://schemas.microsoft.com/office/drawing/2014/main" id="{2550BE34-C2B8-49B8-8519-67A8CAD51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A7457DD9-5A45-400A-AB4B-4B4EDECA25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746" y="586822"/>
            <a:ext cx="3560252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dirty="0">
                <a:latin typeface="+mn-lt"/>
              </a:rPr>
              <a:t>SAP Readiness check</a:t>
            </a:r>
            <a:br>
              <a:rPr lang="en-US" sz="3200" dirty="0">
                <a:latin typeface="+mn-lt"/>
              </a:rPr>
            </a:br>
            <a:r>
              <a:rPr lang="en-US" sz="1800" dirty="0">
                <a:solidFill>
                  <a:srgbClr val="000000"/>
                </a:solidFill>
                <a:latin typeface="+mn-lt"/>
              </a:rPr>
              <a:t>BP Assessment</a:t>
            </a:r>
            <a:endParaRPr lang="en-US" sz="1800" kern="1200" dirty="0">
              <a:latin typeface="+mn-lt"/>
              <a:ea typeface="+mj-ea"/>
              <a:cs typeface="+mj-cs"/>
            </a:endParaRP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441CF7D6-A660-431A-B0BB-140A0D555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570A85B-3810-4F95-97B0-CBF4CCDB3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140063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51164" y="586822"/>
            <a:ext cx="6002636" cy="1645920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Home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/>
              <a:t>SP_ReadinessReport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 </a:t>
            </a:r>
            <a:r>
              <a:rPr lang="en-US" sz="1800" dirty="0" err="1"/>
              <a:t>BwExtractors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Compatibility checks is Hard cored -TBD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62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0F2780-9D00-420B-882B-4E1BE809AB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746" y="2767579"/>
            <a:ext cx="10081389" cy="3588771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010FEB-9441-46CB-84B6-E1EBB07C70BE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1EDA2A4-F874-47A7-9106-4E443DAF8771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2D76C1E-26C4-4244-BC71-6C28FEC81E7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889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9" name="Rectangle 4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265" y="1122363"/>
            <a:ext cx="474169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Task Monitoring</a:t>
            </a:r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63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DBF8B7-7894-4E65-A740-240EC045FBED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008AC99-6700-4C32-A0EB-3F62EA0276F8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A06F1D-6B4F-484F-9F99-2E39E30CAA90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91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Task Monitoring</a:t>
            </a:r>
            <a:br>
              <a:rPr lang="en-US" sz="4000" dirty="0"/>
            </a:br>
            <a:r>
              <a:rPr lang="en-US" sz="4000" dirty="0"/>
              <a:t>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24CF61-12F2-4DE1-8A59-7FA7BDD063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01" b="12213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 sz="900">
                <a:solidFill>
                  <a:srgbClr val="FFFFFE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64</a:t>
            </a:fld>
            <a:endParaRPr lang="en-US" sz="900">
              <a:solidFill>
                <a:srgbClr val="FFFFF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6706" y="4767660"/>
            <a:ext cx="5173613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Add  Transaction </a:t>
            </a:r>
            <a:r>
              <a:rPr lang="en-US" sz="1500" dirty="0"/>
              <a:t>Controller </a:t>
            </a:r>
            <a:r>
              <a:rPr lang="en-US" sz="15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Store procedure Name </a:t>
            </a:r>
            <a:r>
              <a:rPr lang="en-US" sz="1500" dirty="0" err="1"/>
              <a:t>SP_ResourceAllocation</a:t>
            </a:r>
            <a:endParaRPr lang="en-US" sz="15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/>
              <a:t>To Table Type : </a:t>
            </a:r>
            <a:r>
              <a:rPr lang="en-US" sz="1500" dirty="0" err="1"/>
              <a:t>GetResourceAllocationDataFromActivity</a:t>
            </a:r>
            <a:r>
              <a:rPr lang="en-US" sz="1500" dirty="0"/>
              <a:t>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/>
              <a:t>Yes To pull data from master activity to transaction table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9BE51C6-66D6-4716-881B-7BC517EA14B2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FA0E6A2-CF35-4ADC-8FEA-2C8A7FFBCCF1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32B2EE8-7942-4B7F-967F-9EF2EC3E426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973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3" name="Group 12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2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Task Monitoring</a:t>
            </a:r>
            <a:br>
              <a:rPr lang="en-US" sz="4000" dirty="0"/>
            </a:br>
            <a:r>
              <a:rPr lang="en-US" sz="4000" dirty="0"/>
              <a:t>Resource Allocation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57BF3B-A78B-4B4A-A584-3691314D38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13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rgbClr val="FFFFF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65</a:t>
            </a:fld>
            <a:endParaRPr lang="en-US">
              <a:solidFill>
                <a:srgbClr val="FFFFF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6706" y="4767660"/>
            <a:ext cx="5173613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Add  Transaction </a:t>
            </a:r>
            <a:r>
              <a:rPr lang="en-US" sz="1500" dirty="0"/>
              <a:t>Controller </a:t>
            </a:r>
            <a:r>
              <a:rPr lang="en-US" sz="15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Store procedure Name </a:t>
            </a:r>
            <a:r>
              <a:rPr lang="en-US" sz="1500" dirty="0" err="1"/>
              <a:t>SP_ResourceAllocation</a:t>
            </a:r>
            <a:endParaRPr lang="en-US" sz="15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/>
              <a:t>To Table Type : </a:t>
            </a:r>
            <a:r>
              <a:rPr lang="en-US" sz="1500" dirty="0" err="1"/>
              <a:t>GetResourceAllocationData</a:t>
            </a:r>
            <a:r>
              <a:rPr lang="en-US" sz="1500" dirty="0"/>
              <a:t>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BE7912E-8F6F-41AD-B20C-24875FE4245D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1287AA5E-0C23-4C68-BB16-ED65E2C32F54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204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Rectangle 150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54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5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6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7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8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9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0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1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2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3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4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5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6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7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8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9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0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1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2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Task Monitoring</a:t>
            </a:r>
            <a:br>
              <a:rPr lang="en-US" sz="4000" dirty="0"/>
            </a:br>
            <a:r>
              <a:rPr lang="en-US" sz="4000" dirty="0"/>
              <a:t>Resource Allocation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741B72-D704-4400-8C26-364C956D2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13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rgbClr val="FFFFF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66</a:t>
            </a:fld>
            <a:endParaRPr lang="en-US">
              <a:solidFill>
                <a:srgbClr val="FFFFF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6706" y="4767660"/>
            <a:ext cx="5173613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Add  Transaction </a:t>
            </a:r>
            <a:r>
              <a:rPr lang="en-US" sz="1500" dirty="0"/>
              <a:t>Controller </a:t>
            </a:r>
            <a:r>
              <a:rPr lang="en-US" sz="15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Store procedure Name </a:t>
            </a:r>
            <a:r>
              <a:rPr lang="en-US" sz="1500" dirty="0" err="1"/>
              <a:t>SP_ResourceAllocation</a:t>
            </a:r>
            <a:endParaRPr lang="en-US" sz="15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/>
              <a:t>To Table Type : </a:t>
            </a:r>
            <a:r>
              <a:rPr lang="en-US" sz="1500" dirty="0" err="1"/>
              <a:t>GetBulkAllocateOwnerResourceAllocation</a:t>
            </a:r>
            <a:r>
              <a:rPr lang="en-US" sz="1500" dirty="0"/>
              <a:t>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1356961-479D-40C9-97C0-95364E2DB791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A0C0D060-5E82-46CB-B742-9940E1802B44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28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16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7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8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9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0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1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2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3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5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6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7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8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9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0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1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2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3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4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Task Monitoring</a:t>
            </a:r>
            <a:br>
              <a:rPr lang="en-US" sz="4000" dirty="0"/>
            </a:br>
            <a:r>
              <a:rPr lang="en-US" sz="4000" dirty="0"/>
              <a:t>Resource Allocation</a:t>
            </a:r>
          </a:p>
        </p:txBody>
      </p:sp>
      <p:pic>
        <p:nvPicPr>
          <p:cNvPr id="4" name="Picture 3" descr="A computer screen with a program open&#10;&#10;Description automatically generated with low confidence">
            <a:extLst>
              <a:ext uri="{FF2B5EF4-FFF2-40B4-BE49-F238E27FC236}">
                <a16:creationId xmlns:a16="http://schemas.microsoft.com/office/drawing/2014/main" id="{A1D66ED4-A2EB-4E62-ADA7-0406413400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13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rgbClr val="FFFFF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67</a:t>
            </a:fld>
            <a:endParaRPr lang="en-US">
              <a:solidFill>
                <a:srgbClr val="FFFFF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6706" y="4767660"/>
            <a:ext cx="5173613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Add  Transaction </a:t>
            </a:r>
            <a:r>
              <a:rPr lang="en-US" sz="1500" dirty="0"/>
              <a:t>Controller </a:t>
            </a:r>
            <a:r>
              <a:rPr lang="en-US" sz="15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Store procedure Name </a:t>
            </a:r>
            <a:r>
              <a:rPr lang="en-US" sz="1500" dirty="0" err="1">
                <a:latin typeface="Consolas" panose="020B0609020204030204" pitchFamily="49" charset="0"/>
              </a:rPr>
              <a:t>SP_ProgressMonitor</a:t>
            </a:r>
            <a:endParaRPr lang="en-US" sz="15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/>
              <a:t>To Table Type : </a:t>
            </a:r>
            <a:r>
              <a:rPr lang="en-US" sz="1500" dirty="0" err="1">
                <a:latin typeface="Consolas" panose="020B0609020204030204" pitchFamily="49" charset="0"/>
              </a:rPr>
              <a:t>AddResource</a:t>
            </a:r>
            <a:r>
              <a:rPr lang="en-US" sz="1500" dirty="0"/>
              <a:t> 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C408C18-F3EA-4F87-8EF0-9E2BC7746B63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9246836-2492-401E-8F87-AC54BFC971AC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888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Rectangle 188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92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3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4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5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6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7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8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9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0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1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2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3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4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5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6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7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8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9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0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Task Monitoring</a:t>
            </a:r>
            <a:br>
              <a:rPr lang="en-US" sz="4000" dirty="0"/>
            </a:br>
            <a:r>
              <a:rPr lang="en-US" sz="4000" dirty="0"/>
              <a:t>Progress Monitoring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55AAF2-3452-48B0-8E3E-EE9203D9B7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0513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rgbClr val="FFFFF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68</a:t>
            </a:fld>
            <a:endParaRPr lang="en-US">
              <a:solidFill>
                <a:srgbClr val="FFFFF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6706" y="4767660"/>
            <a:ext cx="5173613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Add  Transaction </a:t>
            </a:r>
            <a:r>
              <a:rPr lang="en-US" sz="1500" dirty="0"/>
              <a:t>Controller </a:t>
            </a:r>
            <a:r>
              <a:rPr lang="en-US" sz="15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>
                <a:sym typeface="Wingdings" panose="05000000000000000000" pitchFamily="2" charset="2"/>
              </a:rPr>
              <a:t>Store procedure Name </a:t>
            </a:r>
            <a:r>
              <a:rPr lang="en-US" sz="1500" dirty="0" err="1"/>
              <a:t>SP_ProgressMonitor</a:t>
            </a:r>
            <a:endParaRPr lang="en-US" sz="15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500" dirty="0"/>
              <a:t>To Table Type :</a:t>
            </a:r>
            <a:r>
              <a:rPr lang="en-US" sz="1500" dirty="0" err="1"/>
              <a:t>GetTask</a:t>
            </a:r>
            <a:endParaRPr lang="en-US" sz="15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E875FBE-CAF8-4353-85D9-3E52803F18E0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0F06CF3-9BB8-4E87-9470-65A8007EE319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369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Rectangle 214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3061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218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9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0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1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2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3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4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6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7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8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0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1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2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3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4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5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6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630" y="4760132"/>
            <a:ext cx="5093596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000" dirty="0"/>
              <a:t>Task Monitoring</a:t>
            </a:r>
            <a:br>
              <a:rPr lang="en-US" sz="4000" dirty="0"/>
            </a:br>
            <a:r>
              <a:rPr lang="en-US" sz="4000" dirty="0"/>
              <a:t>Progress Monitoring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7E6DAC-92AA-4847-A82B-E3DFA1654B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7" b="28466"/>
          <a:stretch/>
        </p:blipFill>
        <p:spPr>
          <a:xfrm>
            <a:off x="20" y="2872"/>
            <a:ext cx="12191980" cy="4595954"/>
          </a:xfrm>
          <a:custGeom>
            <a:avLst/>
            <a:gdLst/>
            <a:ahLst/>
            <a:cxnLst/>
            <a:rect l="l" t="t" r="r" b="b"/>
            <a:pathLst>
              <a:path w="12192000" h="4621300">
                <a:moveTo>
                  <a:pt x="0" y="0"/>
                </a:moveTo>
                <a:lnTo>
                  <a:pt x="12192000" y="0"/>
                </a:lnTo>
                <a:lnTo>
                  <a:pt x="12192000" y="3104412"/>
                </a:lnTo>
                <a:lnTo>
                  <a:pt x="12192000" y="3296537"/>
                </a:lnTo>
                <a:lnTo>
                  <a:pt x="12192000" y="4272355"/>
                </a:lnTo>
                <a:lnTo>
                  <a:pt x="12113803" y="4280638"/>
                </a:lnTo>
                <a:cubicBezTo>
                  <a:pt x="10139508" y="4478587"/>
                  <a:pt x="8237152" y="4571590"/>
                  <a:pt x="6753597" y="4604195"/>
                </a:cubicBezTo>
                <a:cubicBezTo>
                  <a:pt x="4940362" y="4644044"/>
                  <a:pt x="2657278" y="4624714"/>
                  <a:pt x="400746" y="4432852"/>
                </a:cubicBezTo>
                <a:lnTo>
                  <a:pt x="0" y="4395876"/>
                </a:lnTo>
                <a:lnTo>
                  <a:pt x="0" y="3296537"/>
                </a:lnTo>
                <a:lnTo>
                  <a:pt x="0" y="3104412"/>
                </a:lnTo>
                <a:close/>
              </a:path>
            </a:pathLst>
          </a:custGeom>
        </p:spPr>
      </p:pic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rgbClr val="FFFFFE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69</a:t>
            </a:fld>
            <a:endParaRPr lang="en-US">
              <a:solidFill>
                <a:srgbClr val="FFFFFE"/>
              </a:solidFill>
              <a:latin typeface="Calibri" panose="020F0502020204030204"/>
            </a:endParaRP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26706" y="4767660"/>
            <a:ext cx="5173613" cy="17703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>
                <a:sym typeface="Wingdings" panose="05000000000000000000" pitchFamily="2" charset="2"/>
              </a:rPr>
              <a:t>Add  Transaction </a:t>
            </a:r>
            <a:r>
              <a:rPr lang="en-US" sz="1800"/>
              <a:t>Controller </a:t>
            </a:r>
            <a:r>
              <a:rPr lang="en-US" sz="180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>
                <a:sym typeface="Wingdings" panose="05000000000000000000" pitchFamily="2" charset="2"/>
              </a:rPr>
              <a:t>Store procedure Name </a:t>
            </a:r>
            <a:r>
              <a:rPr lang="en-US" sz="1800"/>
              <a:t>SP_ProgressMonitor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/>
              <a:t>To Table Type :UpdateTask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40F168B1-48CA-4992-84E8-5EEFEF1D0CCE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D63745E3-2CA8-4562-89EE-C286725B9365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022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66E48AFA-8884-4F68-A44F-D2C1E8609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998018"/>
            <a:ext cx="3981854" cy="22165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969D19A6-08CB-498C-93EC-3FFB021FC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269068">
            <a:off x="8717845" y="3339275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2531FD9-51CA-426B-87F5-7D70DDBD41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14" y="1748352"/>
            <a:ext cx="10872172" cy="869775"/>
          </a:xfrm>
          <a:custGeom>
            <a:avLst/>
            <a:gdLst/>
            <a:ahLst/>
            <a:cxnLst/>
            <a:rect l="l" t="t" r="r" b="b"/>
            <a:pathLst>
              <a:path w="10580201" h="2957472">
                <a:moveTo>
                  <a:pt x="88961" y="0"/>
                </a:moveTo>
                <a:lnTo>
                  <a:pt x="10491240" y="0"/>
                </a:lnTo>
                <a:cubicBezTo>
                  <a:pt x="10540372" y="0"/>
                  <a:pt x="10580201" y="39829"/>
                  <a:pt x="10580201" y="88961"/>
                </a:cubicBezTo>
                <a:lnTo>
                  <a:pt x="10580201" y="2868511"/>
                </a:lnTo>
                <a:cubicBezTo>
                  <a:pt x="10580201" y="2917643"/>
                  <a:pt x="10540372" y="2957472"/>
                  <a:pt x="10491240" y="2957472"/>
                </a:cubicBezTo>
                <a:lnTo>
                  <a:pt x="88961" y="2957472"/>
                </a:lnTo>
                <a:cubicBezTo>
                  <a:pt x="39829" y="2957472"/>
                  <a:pt x="0" y="2917643"/>
                  <a:pt x="0" y="2868511"/>
                </a:cubicBezTo>
                <a:lnTo>
                  <a:pt x="0" y="88961"/>
                </a:lnTo>
                <a:cubicBezTo>
                  <a:pt x="0" y="39829"/>
                  <a:pt x="39829" y="0"/>
                  <a:pt x="88961" y="0"/>
                </a:cubicBezTo>
                <a:close/>
              </a:path>
            </a:pathLst>
          </a:cu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70835" y="3998019"/>
            <a:ext cx="6382966" cy="221651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Dashboard Top Row  </a:t>
            </a:r>
            <a:r>
              <a:rPr lang="en-US">
                <a:sym typeface="Wingdings" panose="05000000000000000000" pitchFamily="2" charset="2"/>
              </a:rPr>
              <a:t> Home Controller  Store procedure  </a:t>
            </a:r>
            <a:r>
              <a:rPr lang="en-US"/>
              <a:t>SP_Dashboard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/>
              <a:t>To Type :GetDasboard_Top</a:t>
            </a:r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/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8A723C-87DA-4EB5-ABEE-6C34E938ECA2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DE366E2-2737-4823-8F90-116FF08B9F26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29789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Reports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Select Project &amp; instance 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Same reports as such admin login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70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DC2FA1-2317-47BD-925D-0147417C6B87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88FFBAD-1DB3-4628-B14A-2FE772A3DD3E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6510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9" name="Rectangle 4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265" y="1122363"/>
            <a:ext cx="474169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Issue Tracking</a:t>
            </a:r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71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DBF8B7-7894-4E65-A740-240EC045FBED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81C8ACB-7622-475A-81AE-CE383B14B115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CE434E3-ECA5-4C1A-931B-8DF6D8065523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083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5" name="Rectangle 124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 Track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CA0E19-B90A-460D-8CF1-2EC751B64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4" y="2475398"/>
            <a:ext cx="5628018" cy="1674334"/>
          </a:xfrm>
          <a:prstGeom prst="rect">
            <a:avLst/>
          </a:prstGeom>
        </p:spPr>
      </p:pic>
      <p:sp>
        <p:nvSpPr>
          <p:cNvPr id="131" name="Rectangle 13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IssueTrack</a:t>
            </a:r>
            <a:r>
              <a:rPr lang="en-US" sz="1800" dirty="0">
                <a:sym typeface="Wingdings" panose="05000000000000000000" pitchFamily="2" charset="2"/>
              </a:rPr>
              <a:t> Controller  Store procedure 			</a:t>
            </a:r>
            <a:r>
              <a:rPr lang="en-US" sz="1800" dirty="0" err="1"/>
              <a:t>SP_IssueTrack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Type : </a:t>
            </a:r>
            <a:r>
              <a:rPr lang="en-US" sz="1800" dirty="0" err="1"/>
              <a:t>Pull_PM_Data</a:t>
            </a:r>
            <a:endParaRPr lang="en-US" sz="18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72</a:t>
            </a:fld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89AEAB5-FFCA-4188-9516-F8E9473B494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85F35D0-8BB0-4293-8B16-F2EBBEA9E9FC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2733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SAP Issue Dump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F1C53-71B2-426F-95C9-EAB47F4399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4" y="2651273"/>
            <a:ext cx="5628018" cy="1322584"/>
          </a:xfrm>
          <a:prstGeom prst="rect">
            <a:avLst/>
          </a:prstGeom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IssueTrack</a:t>
            </a:r>
            <a:r>
              <a:rPr lang="en-US" sz="1800" dirty="0">
                <a:sym typeface="Wingdings" panose="05000000000000000000" pitchFamily="2" charset="2"/>
              </a:rPr>
              <a:t> Controller  Store procedure 			</a:t>
            </a:r>
            <a:r>
              <a:rPr lang="en-US" sz="1800" dirty="0" err="1"/>
              <a:t>SP_IssueTrack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Type : </a:t>
            </a:r>
            <a:r>
              <a:rPr lang="en-US" sz="1800" dirty="0" err="1"/>
              <a:t>LoadSAPIssueTrack</a:t>
            </a:r>
            <a:endParaRPr lang="en-US" sz="18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73</a:t>
            </a:fld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714E9DB-A43D-4D71-8E5E-220BAAB1A1B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B06AD4C-C93F-4B6C-9722-C42EFE21BAA5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962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3" name="Rectangle 112">
            <a:extLst>
              <a:ext uri="{FF2B5EF4-FFF2-40B4-BE49-F238E27FC236}">
                <a16:creationId xmlns:a16="http://schemas.microsoft.com/office/drawing/2014/main" id="{9A724DBA-D2D9-471E-8ED7-2015DDD95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14" y="525982"/>
            <a:ext cx="4282983" cy="120036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SAP Issue Dump</a:t>
            </a:r>
            <a:r>
              <a:rPr lang="en-US" sz="3600" dirty="0"/>
              <a:t> Upload</a:t>
            </a:r>
            <a:endParaRPr lang="en-US" sz="3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4641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0234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E181D5-3CC0-45C9-97CF-0F9409AD1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4" y="1814105"/>
            <a:ext cx="5628018" cy="2996919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277786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39012" y="2031101"/>
            <a:ext cx="4282984" cy="3511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 err="1"/>
              <a:t>IssueTrack</a:t>
            </a:r>
            <a:r>
              <a:rPr lang="en-US" sz="1800" dirty="0">
                <a:sym typeface="Wingdings" panose="05000000000000000000" pitchFamily="2" charset="2"/>
              </a:rPr>
              <a:t> Controller  Store procedure 			</a:t>
            </a:r>
            <a:r>
              <a:rPr lang="en-US" sz="1800" dirty="0" err="1"/>
              <a:t>SP_FileUpload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Type : </a:t>
            </a:r>
            <a:r>
              <a:rPr lang="en-US" sz="1800" dirty="0" err="1"/>
              <a:t>SAPIssueTrackUpload</a:t>
            </a:r>
            <a:endParaRPr lang="en-US" sz="1800" dirty="0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74</a:t>
            </a:fld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677179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933A56C-6809-4B3F-A59C-65BE08C8B10F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C183845-4969-49BD-9C38-6413B37B6648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2285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0" name="Freeform: Shape 27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28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29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30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0C72E4-F7F6-4393-A17F-E19949A5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Consultant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486385A5-83FE-4947-88B4-8D23F37DAD86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3" action="ppaction://hlinksldjump"/>
              </a:rPr>
              <a:t>Dashboard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4" action="ppaction://hlinksldjump"/>
              </a:rPr>
              <a:t>Analysis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5" action="ppaction://hlinksldjump"/>
              </a:rPr>
              <a:t>Readiness check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6" action="ppaction://hlinksldjump"/>
              </a:rPr>
              <a:t>Task Monitoring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7" action="ppaction://hlinksldjump"/>
              </a:rPr>
              <a:t>Reports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8" action="ppaction://hlinksldjump"/>
              </a:rPr>
              <a:t>Issue Tracking</a:t>
            </a: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9" action="ppaction://hlinksldjump"/>
              </a:rPr>
              <a:t>PROACC Survey Mail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75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DF8859-46D2-485B-AB65-2629B2A5256D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2F122FF-F1A1-4A3C-B730-BA74B523DD00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1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8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954577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As we seen in the Dashboard from Admin login same will be displayed.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Data will be respect to user logged in (Project Manager user and project )</a:t>
            </a:r>
          </a:p>
          <a:p>
            <a:endParaRPr lang="en-US" sz="2400" dirty="0">
              <a:sym typeface="Wingdings" panose="05000000000000000000" pitchFamily="2" charset="2"/>
            </a:endParaRP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76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B441D6-0D5D-480C-B28B-745BCF85D995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2005A4-9C68-440D-AC4B-71A06CAD6F61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4171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9" name="Rectangle 4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Analysis</a:t>
            </a:r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77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DBF8B7-7894-4E65-A740-240EC045FBED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E532FC-F16A-483D-BEB7-302EBC7A3C12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2E6D898-BD3E-467C-BECA-31A414FA9A9C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679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Create Analysis</a:t>
            </a:r>
          </a:p>
        </p:txBody>
      </p:sp>
      <p:sp>
        <p:nvSpPr>
          <p:cNvPr id="10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5" y="2807208"/>
            <a:ext cx="3885647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900" dirty="0" err="1"/>
              <a:t>IssueTrack</a:t>
            </a:r>
            <a:r>
              <a:rPr lang="en-US" sz="1900" dirty="0">
                <a:sym typeface="Wingdings" panose="05000000000000000000" pitchFamily="2" charset="2"/>
              </a:rPr>
              <a:t> Controller  Store procedure 		</a:t>
            </a:r>
            <a:r>
              <a:rPr lang="en-US" sz="1900" dirty="0" err="1"/>
              <a:t>SP_FileUpload</a:t>
            </a:r>
            <a:endParaRPr lang="en-US" sz="19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900" dirty="0"/>
              <a:t>To Type : 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1900" dirty="0" err="1"/>
              <a:t>up_Activities</a:t>
            </a:r>
            <a:r>
              <a:rPr lang="en-US" sz="1900" dirty="0"/>
              <a:t>, </a:t>
            </a:r>
            <a:r>
              <a:rPr lang="en-US" sz="1900" dirty="0" err="1"/>
              <a:t>up_Bwextractors</a:t>
            </a:r>
            <a:r>
              <a:rPr lang="en-US" sz="1900" dirty="0"/>
              <a:t> </a:t>
            </a:r>
            <a:r>
              <a:rPr lang="en-US" sz="1900" dirty="0" err="1"/>
              <a:t>up_CustomCode</a:t>
            </a:r>
            <a:r>
              <a:rPr lang="en-US" sz="1900" dirty="0"/>
              <a:t>, </a:t>
            </a:r>
            <a:r>
              <a:rPr lang="en-US" sz="1900" dirty="0" err="1"/>
              <a:t>up_HanaDatabaseTables</a:t>
            </a:r>
            <a:r>
              <a:rPr lang="en-US" sz="1900" dirty="0"/>
              <a:t>, </a:t>
            </a:r>
            <a:r>
              <a:rPr lang="en-US" sz="1900" dirty="0" err="1"/>
              <a:t>up_FioriApps</a:t>
            </a:r>
            <a:r>
              <a:rPr lang="en-US" sz="1900" dirty="0"/>
              <a:t>, </a:t>
            </a:r>
            <a:r>
              <a:rPr lang="en-US" sz="1900" dirty="0" err="1"/>
              <a:t>up_Simplification</a:t>
            </a:r>
            <a:r>
              <a:rPr lang="en-US" sz="1900" dirty="0"/>
              <a:t>, </a:t>
            </a:r>
            <a:r>
              <a:rPr lang="en-US" sz="1900" dirty="0" err="1"/>
              <a:t>up_up_SAPReadinessCheck</a:t>
            </a:r>
            <a:r>
              <a:rPr lang="en-US" sz="1900" dirty="0"/>
              <a:t>, </a:t>
            </a:r>
            <a:r>
              <a:rPr lang="en-US" sz="1900" dirty="0" err="1"/>
              <a:t>up_UserList</a:t>
            </a:r>
            <a:endParaRPr lang="en-US" sz="1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0D5FAD-3779-44F0-BFE7-65B2804E3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56367"/>
            <a:ext cx="6903720" cy="3745266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78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B3150A-321B-4F5F-B6F5-C114A951BECB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4E26131-933E-4BDC-B027-E2D1EE9B0C2C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31228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SAP File Upload</a:t>
            </a:r>
          </a:p>
        </p:txBody>
      </p:sp>
      <p:sp>
        <p:nvSpPr>
          <p:cNvPr id="109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936" y="2807208"/>
            <a:ext cx="35439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IssueTrack</a:t>
            </a:r>
            <a:r>
              <a:rPr lang="en-US" sz="2000" dirty="0">
                <a:sym typeface="Wingdings" panose="05000000000000000000" pitchFamily="2" charset="2"/>
              </a:rPr>
              <a:t> Controller  Store procedure 		</a:t>
            </a:r>
            <a:r>
              <a:rPr lang="en-US" sz="2000" dirty="0" err="1"/>
              <a:t>SP_FileUpload</a:t>
            </a:r>
            <a:endParaRPr lang="en-US" sz="20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To Type : </a:t>
            </a:r>
          </a:p>
          <a:p>
            <a:pPr lvl="2" indent="-228600">
              <a:buFont typeface="Arial" panose="020B0604020202020204" pitchFamily="34" charset="0"/>
              <a:buChar char="•"/>
            </a:pPr>
            <a:r>
              <a:rPr lang="en-US" sz="2000" dirty="0" err="1"/>
              <a:t>up_RFCFM</a:t>
            </a:r>
            <a:r>
              <a:rPr lang="en-US" sz="2000" dirty="0"/>
              <a:t>, </a:t>
            </a:r>
            <a:r>
              <a:rPr lang="en-US" sz="2000" dirty="0" err="1"/>
              <a:t>up_BillingDocuments</a:t>
            </a:r>
            <a:r>
              <a:rPr lang="en-US" sz="2000" dirty="0"/>
              <a:t>, </a:t>
            </a:r>
            <a:r>
              <a:rPr lang="en-US" sz="2000" dirty="0" err="1"/>
              <a:t>up_OrderDocuments</a:t>
            </a:r>
            <a:r>
              <a:rPr lang="en-US" sz="2000" dirty="0"/>
              <a:t>, </a:t>
            </a:r>
            <a:r>
              <a:rPr lang="en-US" sz="2000" dirty="0" err="1"/>
              <a:t>up_SalesDocuments</a:t>
            </a:r>
            <a:r>
              <a:rPr lang="en-US" sz="2000" dirty="0"/>
              <a:t>, </a:t>
            </a:r>
            <a:r>
              <a:rPr lang="en-US" sz="2000" dirty="0" err="1"/>
              <a:t>up_ComplexityAnalysis</a:t>
            </a:r>
            <a:r>
              <a:rPr lang="en-US" sz="2000" dirty="0"/>
              <a:t>, </a:t>
            </a:r>
            <a:r>
              <a:rPr lang="en-US" sz="2000" dirty="0" err="1"/>
              <a:t>up_MaterialityScore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D7A10F-B999-4D92-9D59-6DDFA2DF7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296" y="1556367"/>
            <a:ext cx="6903720" cy="3745266"/>
          </a:xfrm>
          <a:prstGeom prst="rect">
            <a:avLst/>
          </a:prstGeom>
        </p:spPr>
      </p:pic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2D040C60-DAC7-43F6-BEE1-5A397B0F3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79</a:t>
            </a:fld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B71B4DD-50BB-4544-A283-14CDDAC4D500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6115CC7-1320-4F05-BD8E-A05AC321D6C9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012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/>
              <a:t>Dashboard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208298-12C2-46CF-9D2D-866963F8A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13" y="3852921"/>
            <a:ext cx="4555700" cy="1446434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5FA968-0508-41DF-A415-21E94D4F6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13" y="986727"/>
            <a:ext cx="4555700" cy="1605883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51294" y="1946684"/>
            <a:ext cx="5397237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Dashboard Top Row  </a:t>
            </a:r>
            <a:r>
              <a:rPr lang="en-US" dirty="0">
                <a:sym typeface="Wingdings" panose="05000000000000000000" pitchFamily="2" charset="2"/>
              </a:rPr>
              <a:t> Home Controller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  Store procedure  </a:t>
            </a:r>
            <a:r>
              <a:rPr lang="en-US" dirty="0" err="1"/>
              <a:t>SP_Dashboard</a:t>
            </a:r>
            <a:endParaRPr lang="en-US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/>
              <a:t>To Type :</a:t>
            </a:r>
            <a:r>
              <a:rPr lang="en-US" dirty="0" err="1"/>
              <a:t>GetDasboard_Donut</a:t>
            </a:r>
            <a:endParaRPr lang="en-US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dirty="0"/>
          </a:p>
          <a:p>
            <a:pPr marL="228600" lvl="1"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9" name="Arc 48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4C1BF1E-A220-4D52-997A-D5E36705C652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D837F5-5DA8-4D8D-81BE-B2987878A7FB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7089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With Respect to user login project and instance will be displayed.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What we seen project manager login all will remain same.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07E1F6D-3B03-4603-A8F1-1139C814F53A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9755861-EE70-4418-B3D9-BBC3D92A78EB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5918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39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49" name="Rectangle 41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0265" y="1122363"/>
            <a:ext cx="4741695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Task Monitoring</a:t>
            </a:r>
          </a:p>
        </p:txBody>
      </p:sp>
      <p:sp>
        <p:nvSpPr>
          <p:cNvPr id="50" name="Rectangle 4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1" name="Rectangle 4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81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DBF8B7-7894-4E65-A740-240EC045FBED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A25DCFE-AEE3-418C-BBFA-9A02A6821A51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28C5BE3-1062-4AB5-A421-1030AD0A1FBE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734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1006EB-3EA4-406F-A85B-986BE842B4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5" r="1" b="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15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Task Monitoring</a:t>
            </a:r>
            <a:br>
              <a:rPr lang="en-US" sz="3600"/>
            </a:br>
            <a:r>
              <a:rPr lang="en-US" sz="3600"/>
              <a:t>Progress Monitoring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2" y="1232300"/>
            <a:ext cx="470561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82</a:t>
            </a:fld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5516" y="3417573"/>
            <a:ext cx="4593021" cy="2619839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Add  Transaction </a:t>
            </a:r>
            <a:r>
              <a:rPr lang="en-US" sz="1800" dirty="0"/>
              <a:t>Controller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Store procedure Name </a:t>
            </a:r>
            <a:r>
              <a:rPr lang="en-US" sz="1800" dirty="0" err="1"/>
              <a:t>SP_ProgressMonitor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To Table Type :</a:t>
            </a:r>
            <a:r>
              <a:rPr lang="en-US" sz="1800" dirty="0" err="1"/>
              <a:t>GetTask</a:t>
            </a: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800" dirty="0"/>
              <a:t>Login user can edit the task which are assigned to him alone either in sequential or parallel 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2EBC46-7121-45E8-913D-AFEEF59C9480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5C71BCF-7F0F-4BC7-8F32-FBA75635477E}"/>
              </a:ext>
            </a:extLst>
          </p:cNvPr>
          <p:cNvSpPr/>
          <p:nvPr/>
        </p:nvSpPr>
        <p:spPr>
          <a:xfrm>
            <a:off x="525516" y="6492865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98416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Reports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Select Project &amp; instance 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Same reports as in admin login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83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240BE2E-B48B-4097-8BD9-688B92FF0FDF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B128DE0-13BC-4596-8106-4164F24796CB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028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 Tracking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Select Project &amp; instance 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As shown in the project manager login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84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CC65D26-5C9E-48A2-924C-EDC3AB60F5B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223831D-62CB-4F19-8E1A-E6725C80916D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0285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8873D23-2DCF-4B31-A009-95721C06E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3EF075-D4EF-4929-ADBC-91B27DA1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A26DFA-AAB2-4973-9C17-16D587C7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1863" y="508838"/>
            <a:ext cx="5217958" cy="6239661"/>
            <a:chOff x="-19221" y="251144"/>
            <a:chExt cx="5217958" cy="6239661"/>
          </a:xfrm>
        </p:grpSpPr>
        <p:sp>
          <p:nvSpPr>
            <p:cNvPr id="40" name="Freeform: Shape 27">
              <a:extLst>
                <a:ext uri="{FF2B5EF4-FFF2-40B4-BE49-F238E27FC236}">
                  <a16:creationId xmlns:a16="http://schemas.microsoft.com/office/drawing/2014/main" id="{3F407F11-7321-4BF6-8536-CCE8E3424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251144"/>
              <a:ext cx="5187198" cy="6239661"/>
            </a:xfrm>
            <a:custGeom>
              <a:avLst/>
              <a:gdLst>
                <a:gd name="connsiteX0" fmla="*/ 2011811 w 5187198"/>
                <a:gd name="connsiteY0" fmla="*/ 4 h 6239661"/>
                <a:gd name="connsiteX1" fmla="*/ 2617011 w 5187198"/>
                <a:gd name="connsiteY1" fmla="*/ 70590 h 6239661"/>
                <a:gd name="connsiteX2" fmla="*/ 2690321 w 5187198"/>
                <a:gd name="connsiteY2" fmla="*/ 88146 h 6239661"/>
                <a:gd name="connsiteX3" fmla="*/ 2726863 w 5187198"/>
                <a:gd name="connsiteY3" fmla="*/ 97127 h 6239661"/>
                <a:gd name="connsiteX4" fmla="*/ 2762951 w 5187198"/>
                <a:gd name="connsiteY4" fmla="*/ 107375 h 6239661"/>
                <a:gd name="connsiteX5" fmla="*/ 2834843 w 5187198"/>
                <a:gd name="connsiteY5" fmla="*/ 128493 h 6239661"/>
                <a:gd name="connsiteX6" fmla="*/ 2906574 w 5187198"/>
                <a:gd name="connsiteY6" fmla="*/ 151076 h 6239661"/>
                <a:gd name="connsiteX7" fmla="*/ 3049504 w 5187198"/>
                <a:gd name="connsiteY7" fmla="*/ 202124 h 6239661"/>
                <a:gd name="connsiteX8" fmla="*/ 3189518 w 5187198"/>
                <a:gd name="connsiteY8" fmla="*/ 260159 h 6239661"/>
                <a:gd name="connsiteX9" fmla="*/ 3326048 w 5187198"/>
                <a:gd name="connsiteY9" fmla="*/ 325143 h 6239661"/>
                <a:gd name="connsiteX10" fmla="*/ 3459166 w 5187198"/>
                <a:gd name="connsiteY10" fmla="*/ 395936 h 6239661"/>
                <a:gd name="connsiteX11" fmla="*/ 3588578 w 5187198"/>
                <a:gd name="connsiteY11" fmla="*/ 472343 h 6239661"/>
                <a:gd name="connsiteX12" fmla="*/ 3651864 w 5187198"/>
                <a:gd name="connsiteY12" fmla="*/ 512600 h 6239661"/>
                <a:gd name="connsiteX13" fmla="*/ 3714514 w 5187198"/>
                <a:gd name="connsiteY13" fmla="*/ 553499 h 6239661"/>
                <a:gd name="connsiteX14" fmla="*/ 4181221 w 5187198"/>
                <a:gd name="connsiteY14" fmla="*/ 922912 h 6239661"/>
                <a:gd name="connsiteX15" fmla="*/ 4582963 w 5187198"/>
                <a:gd name="connsiteY15" fmla="*/ 1358264 h 6239661"/>
                <a:gd name="connsiteX16" fmla="*/ 4670721 w 5187198"/>
                <a:gd name="connsiteY16" fmla="*/ 1477644 h 6239661"/>
                <a:gd name="connsiteX17" fmla="*/ 4752378 w 5187198"/>
                <a:gd name="connsiteY17" fmla="*/ 1601187 h 6239661"/>
                <a:gd name="connsiteX18" fmla="*/ 4772168 w 5187198"/>
                <a:gd name="connsiteY18" fmla="*/ 1632456 h 6239661"/>
                <a:gd name="connsiteX19" fmla="*/ 4782117 w 5187198"/>
                <a:gd name="connsiteY19" fmla="*/ 1648104 h 6239661"/>
                <a:gd name="connsiteX20" fmla="*/ 4791381 w 5187198"/>
                <a:gd name="connsiteY20" fmla="*/ 1664150 h 6239661"/>
                <a:gd name="connsiteX21" fmla="*/ 4828190 w 5187198"/>
                <a:gd name="connsiteY21" fmla="*/ 1728379 h 6239661"/>
                <a:gd name="connsiteX22" fmla="*/ 4864832 w 5187198"/>
                <a:gd name="connsiteY22" fmla="*/ 1792796 h 6239661"/>
                <a:gd name="connsiteX23" fmla="*/ 4899201 w 5187198"/>
                <a:gd name="connsiteY23" fmla="*/ 1858342 h 6239661"/>
                <a:gd name="connsiteX24" fmla="*/ 4933266 w 5187198"/>
                <a:gd name="connsiteY24" fmla="*/ 1924155 h 6239661"/>
                <a:gd name="connsiteX25" fmla="*/ 4964403 w 5187198"/>
                <a:gd name="connsiteY25" fmla="*/ 1991384 h 6239661"/>
                <a:gd name="connsiteX26" fmla="*/ 4995019 w 5187198"/>
                <a:gd name="connsiteY26" fmla="*/ 2058823 h 6239661"/>
                <a:gd name="connsiteX27" fmla="*/ 5021999 w 5187198"/>
                <a:gd name="connsiteY27" fmla="*/ 2127723 h 6239661"/>
                <a:gd name="connsiteX28" fmla="*/ 5048321 w 5187198"/>
                <a:gd name="connsiteY28" fmla="*/ 2196908 h 6239661"/>
                <a:gd name="connsiteX29" fmla="*/ 5070546 w 5187198"/>
                <a:gd name="connsiteY29" fmla="*/ 2267547 h 6239661"/>
                <a:gd name="connsiteX30" fmla="*/ 5092171 w 5187198"/>
                <a:gd name="connsiteY30" fmla="*/ 2338256 h 6239661"/>
                <a:gd name="connsiteX31" fmla="*/ 5110305 w 5187198"/>
                <a:gd name="connsiteY31" fmla="*/ 2409886 h 6239661"/>
                <a:gd name="connsiteX32" fmla="*/ 5186393 w 5187198"/>
                <a:gd name="connsiteY32" fmla="*/ 2992022 h 6239661"/>
                <a:gd name="connsiteX33" fmla="*/ 5149045 w 5187198"/>
                <a:gd name="connsiteY33" fmla="*/ 3571816 h 6239661"/>
                <a:gd name="connsiteX34" fmla="*/ 5126572 w 5187198"/>
                <a:gd name="connsiteY34" fmla="*/ 3714520 h 6239661"/>
                <a:gd name="connsiteX35" fmla="*/ 5099067 w 5187198"/>
                <a:gd name="connsiteY35" fmla="*/ 3856108 h 6239661"/>
                <a:gd name="connsiteX36" fmla="*/ 5095699 w 5187198"/>
                <a:gd name="connsiteY36" fmla="*/ 3873868 h 6239661"/>
                <a:gd name="connsiteX37" fmla="*/ 5091573 w 5187198"/>
                <a:gd name="connsiteY37" fmla="*/ 3891426 h 6239661"/>
                <a:gd name="connsiteX38" fmla="*/ 5083324 w 5187198"/>
                <a:gd name="connsiteY38" fmla="*/ 3926541 h 6239661"/>
                <a:gd name="connsiteX39" fmla="*/ 5067256 w 5187198"/>
                <a:gd name="connsiteY39" fmla="*/ 3996889 h 6239661"/>
                <a:gd name="connsiteX40" fmla="*/ 5059194 w 5187198"/>
                <a:gd name="connsiteY40" fmla="*/ 4032171 h 6239661"/>
                <a:gd name="connsiteX41" fmla="*/ 5049522 w 5187198"/>
                <a:gd name="connsiteY41" fmla="*/ 4067833 h 6239661"/>
                <a:gd name="connsiteX42" fmla="*/ 5040067 w 5187198"/>
                <a:gd name="connsiteY42" fmla="*/ 4103553 h 6239661"/>
                <a:gd name="connsiteX43" fmla="*/ 5028960 w 5187198"/>
                <a:gd name="connsiteY43" fmla="*/ 4138946 h 6239661"/>
                <a:gd name="connsiteX44" fmla="*/ 4917351 w 5187198"/>
                <a:gd name="connsiteY44" fmla="*/ 4417041 h 6239661"/>
                <a:gd name="connsiteX45" fmla="*/ 4756163 w 5187198"/>
                <a:gd name="connsiteY45" fmla="*/ 4676402 h 6239661"/>
                <a:gd name="connsiteX46" fmla="*/ 4322493 w 5187198"/>
                <a:gd name="connsiteY46" fmla="*/ 5105604 h 6239661"/>
                <a:gd name="connsiteX47" fmla="*/ 3840510 w 5187198"/>
                <a:gd name="connsiteY47" fmla="*/ 5429590 h 6239661"/>
                <a:gd name="connsiteX48" fmla="*/ 3606447 w 5187198"/>
                <a:gd name="connsiteY48" fmla="*/ 5572862 h 6239661"/>
                <a:gd name="connsiteX49" fmla="*/ 3488814 w 5187198"/>
                <a:gd name="connsiteY49" fmla="*/ 5647178 h 6239661"/>
                <a:gd name="connsiteX50" fmla="*/ 3365864 w 5187198"/>
                <a:gd name="connsiteY50" fmla="*/ 5722735 h 6239661"/>
                <a:gd name="connsiteX51" fmla="*/ 2839486 w 5187198"/>
                <a:gd name="connsiteY51" fmla="*/ 5999120 h 6239661"/>
                <a:gd name="connsiteX52" fmla="*/ 2242423 w 5187198"/>
                <a:gd name="connsiteY52" fmla="*/ 6192346 h 6239661"/>
                <a:gd name="connsiteX53" fmla="*/ 1589380 w 5187198"/>
                <a:gd name="connsiteY53" fmla="*/ 6230657 h 6239661"/>
                <a:gd name="connsiteX54" fmla="*/ 1548244 w 5187198"/>
                <a:gd name="connsiteY54" fmla="*/ 6226706 h 6239661"/>
                <a:gd name="connsiteX55" fmla="*/ 1507348 w 5187198"/>
                <a:gd name="connsiteY55" fmla="*/ 6221428 h 6239661"/>
                <a:gd name="connsiteX56" fmla="*/ 1466401 w 5187198"/>
                <a:gd name="connsiteY56" fmla="*/ 6215904 h 6239661"/>
                <a:gd name="connsiteX57" fmla="*/ 1425773 w 5187198"/>
                <a:gd name="connsiteY57" fmla="*/ 6209191 h 6239661"/>
                <a:gd name="connsiteX58" fmla="*/ 1344960 w 5187198"/>
                <a:gd name="connsiteY58" fmla="*/ 6193681 h 6239661"/>
                <a:gd name="connsiteX59" fmla="*/ 1265007 w 5187198"/>
                <a:gd name="connsiteY59" fmla="*/ 6175388 h 6239661"/>
                <a:gd name="connsiteX60" fmla="*/ 1225415 w 5187198"/>
                <a:gd name="connsiteY60" fmla="*/ 6165243 h 6239661"/>
                <a:gd name="connsiteX61" fmla="*/ 1186567 w 5187198"/>
                <a:gd name="connsiteY61" fmla="*/ 6154486 h 6239661"/>
                <a:gd name="connsiteX62" fmla="*/ 1111158 w 5187198"/>
                <a:gd name="connsiteY62" fmla="*/ 6130918 h 6239661"/>
                <a:gd name="connsiteX63" fmla="*/ 1035915 w 5187198"/>
                <a:gd name="connsiteY63" fmla="*/ 6107163 h 6239661"/>
                <a:gd name="connsiteX64" fmla="*/ 961579 w 5187198"/>
                <a:gd name="connsiteY64" fmla="*/ 6079594 h 6239661"/>
                <a:gd name="connsiteX65" fmla="*/ 395297 w 5187198"/>
                <a:gd name="connsiteY65" fmla="*/ 5792812 h 6239661"/>
                <a:gd name="connsiteX66" fmla="*/ 265239 w 5187198"/>
                <a:gd name="connsiteY66" fmla="*/ 5701511 h 6239661"/>
                <a:gd name="connsiteX67" fmla="*/ 233756 w 5187198"/>
                <a:gd name="connsiteY67" fmla="*/ 5677542 h 6239661"/>
                <a:gd name="connsiteX68" fmla="*/ 202800 w 5187198"/>
                <a:gd name="connsiteY68" fmla="*/ 5652902 h 6239661"/>
                <a:gd name="connsiteX69" fmla="*/ 140918 w 5187198"/>
                <a:gd name="connsiteY69" fmla="*/ 5603515 h 6239661"/>
                <a:gd name="connsiteX70" fmla="*/ 110625 w 5187198"/>
                <a:gd name="connsiteY70" fmla="*/ 5578127 h 6239661"/>
                <a:gd name="connsiteX71" fmla="*/ 95631 w 5187198"/>
                <a:gd name="connsiteY71" fmla="*/ 5565299 h 6239661"/>
                <a:gd name="connsiteX72" fmla="*/ 81966 w 5187198"/>
                <a:gd name="connsiteY72" fmla="*/ 5550973 h 6239661"/>
                <a:gd name="connsiteX73" fmla="*/ 27991 w 5187198"/>
                <a:gd name="connsiteY73" fmla="*/ 5493272 h 6239661"/>
                <a:gd name="connsiteX74" fmla="*/ 1454 w 5187198"/>
                <a:gd name="connsiteY74" fmla="*/ 5464252 h 6239661"/>
                <a:gd name="connsiteX75" fmla="*/ 0 w 5187198"/>
                <a:gd name="connsiteY75" fmla="*/ 5462518 h 6239661"/>
                <a:gd name="connsiteX76" fmla="*/ 0 w 5187198"/>
                <a:gd name="connsiteY76" fmla="*/ 4720187 h 6239661"/>
                <a:gd name="connsiteX77" fmla="*/ 109684 w 5187198"/>
                <a:gd name="connsiteY77" fmla="*/ 4836724 h 6239661"/>
                <a:gd name="connsiteX78" fmla="*/ 306959 w 5187198"/>
                <a:gd name="connsiteY78" fmla="*/ 5007200 h 6239661"/>
                <a:gd name="connsiteX79" fmla="*/ 358101 w 5187198"/>
                <a:gd name="connsiteY79" fmla="*/ 5046057 h 6239661"/>
                <a:gd name="connsiteX80" fmla="*/ 383328 w 5187198"/>
                <a:gd name="connsiteY80" fmla="*/ 5065684 h 6239661"/>
                <a:gd name="connsiteX81" fmla="*/ 409503 w 5187198"/>
                <a:gd name="connsiteY81" fmla="*/ 5083942 h 6239661"/>
                <a:gd name="connsiteX82" fmla="*/ 461889 w 5187198"/>
                <a:gd name="connsiteY82" fmla="*/ 5119888 h 6239661"/>
                <a:gd name="connsiteX83" fmla="*/ 474883 w 5187198"/>
                <a:gd name="connsiteY83" fmla="*/ 5128933 h 6239661"/>
                <a:gd name="connsiteX84" fmla="*/ 486410 w 5187198"/>
                <a:gd name="connsiteY84" fmla="*/ 5139557 h 6239661"/>
                <a:gd name="connsiteX85" fmla="*/ 510852 w 5187198"/>
                <a:gd name="connsiteY85" fmla="*/ 5159089 h 6239661"/>
                <a:gd name="connsiteX86" fmla="*/ 560653 w 5187198"/>
                <a:gd name="connsiteY86" fmla="*/ 5196893 h 6239661"/>
                <a:gd name="connsiteX87" fmla="*/ 585485 w 5187198"/>
                <a:gd name="connsiteY87" fmla="*/ 5215834 h 6239661"/>
                <a:gd name="connsiteX88" fmla="*/ 610707 w 5187198"/>
                <a:gd name="connsiteY88" fmla="*/ 5234185 h 6239661"/>
                <a:gd name="connsiteX89" fmla="*/ 714768 w 5187198"/>
                <a:gd name="connsiteY89" fmla="*/ 5303103 h 6239661"/>
                <a:gd name="connsiteX90" fmla="*/ 1166634 w 5187198"/>
                <a:gd name="connsiteY90" fmla="*/ 5513322 h 6239661"/>
                <a:gd name="connsiteX91" fmla="*/ 1225991 w 5187198"/>
                <a:gd name="connsiteY91" fmla="*/ 5533632 h 6239661"/>
                <a:gd name="connsiteX92" fmla="*/ 1286680 w 5187198"/>
                <a:gd name="connsiteY92" fmla="*/ 5550705 h 6239661"/>
                <a:gd name="connsiteX93" fmla="*/ 1347310 w 5187198"/>
                <a:gd name="connsiteY93" fmla="*/ 5567995 h 6239661"/>
                <a:gd name="connsiteX94" fmla="*/ 1377002 w 5187198"/>
                <a:gd name="connsiteY94" fmla="*/ 5575719 h 6239661"/>
                <a:gd name="connsiteX95" fmla="*/ 1406328 w 5187198"/>
                <a:gd name="connsiteY95" fmla="*/ 5582649 h 6239661"/>
                <a:gd name="connsiteX96" fmla="*/ 1465060 w 5187198"/>
                <a:gd name="connsiteY96" fmla="*/ 5594909 h 6239661"/>
                <a:gd name="connsiteX97" fmla="*/ 1523881 w 5187198"/>
                <a:gd name="connsiteY97" fmla="*/ 5605105 h 6239661"/>
                <a:gd name="connsiteX98" fmla="*/ 1553325 w 5187198"/>
                <a:gd name="connsiteY98" fmla="*/ 5609865 h 6239661"/>
                <a:gd name="connsiteX99" fmla="*/ 1582813 w 5187198"/>
                <a:gd name="connsiteY99" fmla="*/ 5613593 h 6239661"/>
                <a:gd name="connsiteX100" fmla="*/ 1612301 w 5187198"/>
                <a:gd name="connsiteY100" fmla="*/ 5617321 h 6239661"/>
                <a:gd name="connsiteX101" fmla="*/ 1641863 w 5187198"/>
                <a:gd name="connsiteY101" fmla="*/ 5619910 h 6239661"/>
                <a:gd name="connsiteX102" fmla="*/ 2117508 w 5187198"/>
                <a:gd name="connsiteY102" fmla="*/ 5595156 h 6239661"/>
                <a:gd name="connsiteX103" fmla="*/ 2597368 w 5187198"/>
                <a:gd name="connsiteY103" fmla="*/ 5447381 h 6239661"/>
                <a:gd name="connsiteX104" fmla="*/ 3082968 w 5187198"/>
                <a:gd name="connsiteY104" fmla="*/ 5223245 h 6239661"/>
                <a:gd name="connsiteX105" fmla="*/ 3334855 w 5187198"/>
                <a:gd name="connsiteY105" fmla="*/ 5097383 h 6239661"/>
                <a:gd name="connsiteX106" fmla="*/ 3599509 w 5187198"/>
                <a:gd name="connsiteY106" fmla="*/ 4976217 h 6239661"/>
                <a:gd name="connsiteX107" fmla="*/ 4112002 w 5187198"/>
                <a:gd name="connsiteY107" fmla="*/ 4766359 h 6239661"/>
                <a:gd name="connsiteX108" fmla="*/ 4348983 w 5187198"/>
                <a:gd name="connsiteY108" fmla="*/ 4649833 h 6239661"/>
                <a:gd name="connsiteX109" fmla="*/ 4560505 w 5187198"/>
                <a:gd name="connsiteY109" fmla="*/ 4501564 h 6239661"/>
                <a:gd name="connsiteX110" fmla="*/ 4731963 w 5187198"/>
                <a:gd name="connsiteY110" fmla="*/ 4309870 h 6239661"/>
                <a:gd name="connsiteX111" fmla="*/ 4852344 w 5187198"/>
                <a:gd name="connsiteY111" fmla="*/ 4078640 h 6239661"/>
                <a:gd name="connsiteX112" fmla="*/ 4863972 w 5187198"/>
                <a:gd name="connsiteY112" fmla="*/ 4047790 h 6239661"/>
                <a:gd name="connsiteX113" fmla="*/ 4874144 w 5187198"/>
                <a:gd name="connsiteY113" fmla="*/ 4016320 h 6239661"/>
                <a:gd name="connsiteX114" fmla="*/ 4884127 w 5187198"/>
                <a:gd name="connsiteY114" fmla="*/ 3984682 h 6239661"/>
                <a:gd name="connsiteX115" fmla="*/ 4892800 w 5187198"/>
                <a:gd name="connsiteY115" fmla="*/ 3951883 h 6239661"/>
                <a:gd name="connsiteX116" fmla="*/ 4909526 w 5187198"/>
                <a:gd name="connsiteY116" fmla="*/ 3886001 h 6239661"/>
                <a:gd name="connsiteX117" fmla="*/ 4917687 w 5187198"/>
                <a:gd name="connsiteY117" fmla="*/ 3852948 h 6239661"/>
                <a:gd name="connsiteX118" fmla="*/ 4921768 w 5187198"/>
                <a:gd name="connsiteY118" fmla="*/ 3836422 h 6239661"/>
                <a:gd name="connsiteX119" fmla="*/ 4924845 w 5187198"/>
                <a:gd name="connsiteY119" fmla="*/ 3819742 h 6239661"/>
                <a:gd name="connsiteX120" fmla="*/ 4948230 w 5187198"/>
                <a:gd name="connsiteY120" fmla="*/ 3685744 h 6239661"/>
                <a:gd name="connsiteX121" fmla="*/ 4962782 w 5187198"/>
                <a:gd name="connsiteY121" fmla="*/ 3550540 h 6239661"/>
                <a:gd name="connsiteX122" fmla="*/ 4939468 w 5187198"/>
                <a:gd name="connsiteY122" fmla="*/ 3010249 h 6239661"/>
                <a:gd name="connsiteX123" fmla="*/ 4816901 w 5187198"/>
                <a:gd name="connsiteY123" fmla="*/ 2488224 h 6239661"/>
                <a:gd name="connsiteX124" fmla="*/ 4797005 w 5187198"/>
                <a:gd name="connsiteY124" fmla="*/ 2424470 h 6239661"/>
                <a:gd name="connsiteX125" fmla="*/ 4774433 w 5187198"/>
                <a:gd name="connsiteY125" fmla="*/ 2361620 h 6239661"/>
                <a:gd name="connsiteX126" fmla="*/ 4752459 w 5187198"/>
                <a:gd name="connsiteY126" fmla="*/ 2298700 h 6239661"/>
                <a:gd name="connsiteX127" fmla="*/ 4728083 w 5187198"/>
                <a:gd name="connsiteY127" fmla="*/ 2236526 h 6239661"/>
                <a:gd name="connsiteX128" fmla="*/ 4704471 w 5187198"/>
                <a:gd name="connsiteY128" fmla="*/ 2174095 h 6239661"/>
                <a:gd name="connsiteX129" fmla="*/ 4678399 w 5187198"/>
                <a:gd name="connsiteY129" fmla="*/ 2112626 h 6239661"/>
                <a:gd name="connsiteX130" fmla="*/ 4652601 w 5187198"/>
                <a:gd name="connsiteY130" fmla="*/ 2050999 h 6239661"/>
                <a:gd name="connsiteX131" fmla="*/ 4624205 w 5187198"/>
                <a:gd name="connsiteY131" fmla="*/ 1990415 h 6239661"/>
                <a:gd name="connsiteX132" fmla="*/ 4595398 w 5187198"/>
                <a:gd name="connsiteY132" fmla="*/ 1930069 h 6239661"/>
                <a:gd name="connsiteX133" fmla="*/ 4563827 w 5187198"/>
                <a:gd name="connsiteY133" fmla="*/ 1870952 h 6239661"/>
                <a:gd name="connsiteX134" fmla="*/ 4531433 w 5187198"/>
                <a:gd name="connsiteY134" fmla="*/ 1812311 h 6239661"/>
                <a:gd name="connsiteX135" fmla="*/ 4523315 w 5187198"/>
                <a:gd name="connsiteY135" fmla="*/ 1797616 h 6239661"/>
                <a:gd name="connsiteX136" fmla="*/ 4514482 w 5187198"/>
                <a:gd name="connsiteY136" fmla="*/ 1783425 h 6239661"/>
                <a:gd name="connsiteX137" fmla="*/ 4496845 w 5187198"/>
                <a:gd name="connsiteY137" fmla="*/ 1754936 h 6239661"/>
                <a:gd name="connsiteX138" fmla="*/ 4461463 w 5187198"/>
                <a:gd name="connsiteY138" fmla="*/ 1697929 h 6239661"/>
                <a:gd name="connsiteX139" fmla="*/ 4452660 w 5187198"/>
                <a:gd name="connsiteY139" fmla="*/ 1683629 h 6239661"/>
                <a:gd name="connsiteX140" fmla="*/ 4443141 w 5187198"/>
                <a:gd name="connsiteY140" fmla="*/ 1669834 h 6239661"/>
                <a:gd name="connsiteX141" fmla="*/ 4424241 w 5187198"/>
                <a:gd name="connsiteY141" fmla="*/ 1642166 h 6239661"/>
                <a:gd name="connsiteX142" fmla="*/ 4346886 w 5187198"/>
                <a:gd name="connsiteY142" fmla="*/ 1532412 h 6239661"/>
                <a:gd name="connsiteX143" fmla="*/ 3985497 w 5187198"/>
                <a:gd name="connsiteY143" fmla="*/ 1134649 h 6239661"/>
                <a:gd name="connsiteX144" fmla="*/ 3545665 w 5187198"/>
                <a:gd name="connsiteY144" fmla="*/ 825877 h 6239661"/>
                <a:gd name="connsiteX145" fmla="*/ 3486190 w 5187198"/>
                <a:gd name="connsiteY145" fmla="*/ 794756 h 6239661"/>
                <a:gd name="connsiteX146" fmla="*/ 3426182 w 5187198"/>
                <a:gd name="connsiteY146" fmla="*/ 764765 h 6239661"/>
                <a:gd name="connsiteX147" fmla="*/ 3365044 w 5187198"/>
                <a:gd name="connsiteY147" fmla="*/ 737255 h 6239661"/>
                <a:gd name="connsiteX148" fmla="*/ 3334529 w 5187198"/>
                <a:gd name="connsiteY148" fmla="*/ 723514 h 6239661"/>
                <a:gd name="connsiteX149" fmla="*/ 3303733 w 5187198"/>
                <a:gd name="connsiteY149" fmla="*/ 710395 h 6239661"/>
                <a:gd name="connsiteX150" fmla="*/ 3179033 w 5187198"/>
                <a:gd name="connsiteY150" fmla="*/ 662259 h 6239661"/>
                <a:gd name="connsiteX151" fmla="*/ 3052408 w 5187198"/>
                <a:gd name="connsiteY151" fmla="*/ 620447 h 6239661"/>
                <a:gd name="connsiteX152" fmla="*/ 2924325 w 5187198"/>
                <a:gd name="connsiteY152" fmla="*/ 584505 h 6239661"/>
                <a:gd name="connsiteX153" fmla="*/ 2859667 w 5187198"/>
                <a:gd name="connsiteY153" fmla="*/ 569266 h 6239661"/>
                <a:gd name="connsiteX154" fmla="*/ 2795226 w 5187198"/>
                <a:gd name="connsiteY154" fmla="*/ 554085 h 6239661"/>
                <a:gd name="connsiteX155" fmla="*/ 2729702 w 5187198"/>
                <a:gd name="connsiteY155" fmla="*/ 540354 h 6239661"/>
                <a:gd name="connsiteX156" fmla="*/ 2663758 w 5187198"/>
                <a:gd name="connsiteY156" fmla="*/ 527322 h 6239661"/>
                <a:gd name="connsiteX157" fmla="*/ 2630927 w 5187198"/>
                <a:gd name="connsiteY157" fmla="*/ 520495 h 6239661"/>
                <a:gd name="connsiteX158" fmla="*/ 2597965 w 5187198"/>
                <a:gd name="connsiteY158" fmla="*/ 515024 h 6239661"/>
                <a:gd name="connsiteX159" fmla="*/ 2532205 w 5187198"/>
                <a:gd name="connsiteY159" fmla="*/ 503895 h 6239661"/>
                <a:gd name="connsiteX160" fmla="*/ 2010064 w 5187198"/>
                <a:gd name="connsiteY160" fmla="*/ 452552 h 6239661"/>
                <a:gd name="connsiteX161" fmla="*/ 1494552 w 5187198"/>
                <a:gd name="connsiteY161" fmla="*/ 485055 h 6239661"/>
                <a:gd name="connsiteX162" fmla="*/ 1366896 w 5187198"/>
                <a:gd name="connsiteY162" fmla="*/ 509389 h 6239661"/>
                <a:gd name="connsiteX163" fmla="*/ 1240175 w 5187198"/>
                <a:gd name="connsiteY163" fmla="*/ 541045 h 6239661"/>
                <a:gd name="connsiteX164" fmla="*/ 1177438 w 5187198"/>
                <a:gd name="connsiteY164" fmla="*/ 560170 h 6239661"/>
                <a:gd name="connsiteX165" fmla="*/ 1145987 w 5187198"/>
                <a:gd name="connsiteY165" fmla="*/ 569826 h 6239661"/>
                <a:gd name="connsiteX166" fmla="*/ 1130315 w 5187198"/>
                <a:gd name="connsiteY166" fmla="*/ 574669 h 6239661"/>
                <a:gd name="connsiteX167" fmla="*/ 1114873 w 5187198"/>
                <a:gd name="connsiteY167" fmla="*/ 580384 h 6239661"/>
                <a:gd name="connsiteX168" fmla="*/ 1052839 w 5187198"/>
                <a:gd name="connsiteY168" fmla="*/ 602943 h 6239661"/>
                <a:gd name="connsiteX169" fmla="*/ 991135 w 5187198"/>
                <a:gd name="connsiteY169" fmla="*/ 626866 h 6239661"/>
                <a:gd name="connsiteX170" fmla="*/ 930179 w 5187198"/>
                <a:gd name="connsiteY170" fmla="*/ 653191 h 6239661"/>
                <a:gd name="connsiteX171" fmla="*/ 869768 w 5187198"/>
                <a:gd name="connsiteY171" fmla="*/ 680937 h 6239661"/>
                <a:gd name="connsiteX172" fmla="*/ 810085 w 5187198"/>
                <a:gd name="connsiteY172" fmla="*/ 710734 h 6239661"/>
                <a:gd name="connsiteX173" fmla="*/ 751220 w 5187198"/>
                <a:gd name="connsiteY173" fmla="*/ 741794 h 6239661"/>
                <a:gd name="connsiteX174" fmla="*/ 532669 w 5187198"/>
                <a:gd name="connsiteY174" fmla="*/ 881688 h 6239661"/>
                <a:gd name="connsiteX175" fmla="*/ 354185 w 5187198"/>
                <a:gd name="connsiteY175" fmla="*/ 1050286 h 6239661"/>
                <a:gd name="connsiteX176" fmla="*/ 315980 w 5187198"/>
                <a:gd name="connsiteY176" fmla="*/ 1098125 h 6239661"/>
                <a:gd name="connsiteX177" fmla="*/ 280345 w 5187198"/>
                <a:gd name="connsiteY177" fmla="*/ 1149782 h 6239661"/>
                <a:gd name="connsiteX178" fmla="*/ 245890 w 5187198"/>
                <a:gd name="connsiteY178" fmla="*/ 1203959 h 6239661"/>
                <a:gd name="connsiteX179" fmla="*/ 212162 w 5187198"/>
                <a:gd name="connsiteY179" fmla="*/ 1260184 h 6239661"/>
                <a:gd name="connsiteX180" fmla="*/ 80716 w 5187198"/>
                <a:gd name="connsiteY180" fmla="*/ 1502476 h 6239661"/>
                <a:gd name="connsiteX181" fmla="*/ 0 w 5187198"/>
                <a:gd name="connsiteY181" fmla="*/ 1648841 h 6239661"/>
                <a:gd name="connsiteX182" fmla="*/ 0 w 5187198"/>
                <a:gd name="connsiteY182" fmla="*/ 954863 h 6239661"/>
                <a:gd name="connsiteX183" fmla="*/ 43491 w 5187198"/>
                <a:gd name="connsiteY183" fmla="*/ 895513 h 6239661"/>
                <a:gd name="connsiteX184" fmla="*/ 93923 w 5187198"/>
                <a:gd name="connsiteY184" fmla="*/ 834489 h 6239661"/>
                <a:gd name="connsiteX185" fmla="*/ 323465 w 5187198"/>
                <a:gd name="connsiteY185" fmla="*/ 617671 h 6239661"/>
                <a:gd name="connsiteX186" fmla="*/ 574777 w 5187198"/>
                <a:gd name="connsiteY186" fmla="*/ 446794 h 6239661"/>
                <a:gd name="connsiteX187" fmla="*/ 638943 w 5187198"/>
                <a:gd name="connsiteY187" fmla="*/ 408925 h 6239661"/>
                <a:gd name="connsiteX188" fmla="*/ 703505 w 5187198"/>
                <a:gd name="connsiteY188" fmla="*/ 371742 h 6239661"/>
                <a:gd name="connsiteX189" fmla="*/ 769262 w 5187198"/>
                <a:gd name="connsiteY189" fmla="*/ 336154 h 6239661"/>
                <a:gd name="connsiteX190" fmla="*/ 835552 w 5187198"/>
                <a:gd name="connsiteY190" fmla="*/ 301173 h 6239661"/>
                <a:gd name="connsiteX191" fmla="*/ 902979 w 5187198"/>
                <a:gd name="connsiteY191" fmla="*/ 268004 h 6239661"/>
                <a:gd name="connsiteX192" fmla="*/ 971127 w 5187198"/>
                <a:gd name="connsiteY192" fmla="*/ 235607 h 6239661"/>
                <a:gd name="connsiteX193" fmla="*/ 988238 w 5187198"/>
                <a:gd name="connsiteY193" fmla="*/ 227556 h 6239661"/>
                <a:gd name="connsiteX194" fmla="*/ 1005744 w 5187198"/>
                <a:gd name="connsiteY194" fmla="*/ 220191 h 6239661"/>
                <a:gd name="connsiteX195" fmla="*/ 1040729 w 5187198"/>
                <a:gd name="connsiteY195" fmla="*/ 205569 h 6239661"/>
                <a:gd name="connsiteX196" fmla="*/ 1110835 w 5187198"/>
                <a:gd name="connsiteY196" fmla="*/ 176248 h 6239661"/>
                <a:gd name="connsiteX197" fmla="*/ 1254256 w 5187198"/>
                <a:gd name="connsiteY197" fmla="*/ 123796 h 6239661"/>
                <a:gd name="connsiteX198" fmla="*/ 1401310 w 5187198"/>
                <a:gd name="connsiteY198" fmla="*/ 79852 h 6239661"/>
                <a:gd name="connsiteX199" fmla="*/ 2011811 w 5187198"/>
                <a:gd name="connsiteY199" fmla="*/ 4 h 623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</a:cxnLst>
              <a:rect l="l" t="t" r="r" b="b"/>
              <a:pathLst>
                <a:path w="5187198" h="6239661">
                  <a:moveTo>
                    <a:pt x="2011811" y="4"/>
                  </a:moveTo>
                  <a:cubicBezTo>
                    <a:pt x="2217306" y="120"/>
                    <a:pt x="2420903" y="25925"/>
                    <a:pt x="2617011" y="70590"/>
                  </a:cubicBezTo>
                  <a:lnTo>
                    <a:pt x="2690321" y="88146"/>
                  </a:lnTo>
                  <a:lnTo>
                    <a:pt x="2726863" y="97127"/>
                  </a:lnTo>
                  <a:lnTo>
                    <a:pt x="2762951" y="107375"/>
                  </a:lnTo>
                  <a:lnTo>
                    <a:pt x="2834843" y="128493"/>
                  </a:lnTo>
                  <a:cubicBezTo>
                    <a:pt x="2858788" y="135605"/>
                    <a:pt x="2882632" y="142226"/>
                    <a:pt x="2906574" y="151076"/>
                  </a:cubicBezTo>
                  <a:cubicBezTo>
                    <a:pt x="2954475" y="167852"/>
                    <a:pt x="3002363" y="183813"/>
                    <a:pt x="3049504" y="202124"/>
                  </a:cubicBezTo>
                  <a:lnTo>
                    <a:pt x="3189518" y="260159"/>
                  </a:lnTo>
                  <a:lnTo>
                    <a:pt x="3326048" y="325143"/>
                  </a:lnTo>
                  <a:cubicBezTo>
                    <a:pt x="3370687" y="348464"/>
                    <a:pt x="3414908" y="372485"/>
                    <a:pt x="3459166" y="395936"/>
                  </a:cubicBezTo>
                  <a:cubicBezTo>
                    <a:pt x="3502947" y="420302"/>
                    <a:pt x="3545491" y="447118"/>
                    <a:pt x="3588578" y="472343"/>
                  </a:cubicBezTo>
                  <a:cubicBezTo>
                    <a:pt x="3610346" y="484551"/>
                    <a:pt x="3630797" y="499072"/>
                    <a:pt x="3651864" y="512600"/>
                  </a:cubicBezTo>
                  <a:lnTo>
                    <a:pt x="3714514" y="553499"/>
                  </a:lnTo>
                  <a:cubicBezTo>
                    <a:pt x="3880005" y="664844"/>
                    <a:pt x="4036083" y="788388"/>
                    <a:pt x="4181221" y="922912"/>
                  </a:cubicBezTo>
                  <a:cubicBezTo>
                    <a:pt x="4326221" y="1057515"/>
                    <a:pt x="4461955" y="1202038"/>
                    <a:pt x="4582963" y="1358264"/>
                  </a:cubicBezTo>
                  <a:cubicBezTo>
                    <a:pt x="4614206" y="1396543"/>
                    <a:pt x="4642091" y="1437400"/>
                    <a:pt x="4670721" y="1477644"/>
                  </a:cubicBezTo>
                  <a:cubicBezTo>
                    <a:pt x="4700172" y="1517414"/>
                    <a:pt x="4725864" y="1559538"/>
                    <a:pt x="4752378" y="1601187"/>
                  </a:cubicBezTo>
                  <a:lnTo>
                    <a:pt x="4772168" y="1632456"/>
                  </a:lnTo>
                  <a:lnTo>
                    <a:pt x="4782117" y="1648104"/>
                  </a:lnTo>
                  <a:lnTo>
                    <a:pt x="4791381" y="1664150"/>
                  </a:lnTo>
                  <a:lnTo>
                    <a:pt x="4828190" y="1728379"/>
                  </a:lnTo>
                  <a:cubicBezTo>
                    <a:pt x="4840266" y="1749930"/>
                    <a:pt x="4853470" y="1770740"/>
                    <a:pt x="4864832" y="1792796"/>
                  </a:cubicBezTo>
                  <a:lnTo>
                    <a:pt x="4899201" y="1858342"/>
                  </a:lnTo>
                  <a:cubicBezTo>
                    <a:pt x="4910484" y="1880260"/>
                    <a:pt x="4922532" y="1901920"/>
                    <a:pt x="4933266" y="1924155"/>
                  </a:cubicBezTo>
                  <a:lnTo>
                    <a:pt x="4964403" y="1991384"/>
                  </a:lnTo>
                  <a:cubicBezTo>
                    <a:pt x="4974618" y="2013829"/>
                    <a:pt x="4985323" y="2036171"/>
                    <a:pt x="4995019" y="2058823"/>
                  </a:cubicBezTo>
                  <a:lnTo>
                    <a:pt x="5021999" y="2127723"/>
                  </a:lnTo>
                  <a:lnTo>
                    <a:pt x="5048321" y="2196908"/>
                  </a:lnTo>
                  <a:lnTo>
                    <a:pt x="5070546" y="2267547"/>
                  </a:lnTo>
                  <a:cubicBezTo>
                    <a:pt x="5078054" y="2291004"/>
                    <a:pt x="5085044" y="2314670"/>
                    <a:pt x="5092171" y="2338256"/>
                  </a:cubicBezTo>
                  <a:cubicBezTo>
                    <a:pt x="5098670" y="2362023"/>
                    <a:pt x="5104296" y="2386019"/>
                    <a:pt x="5110305" y="2409886"/>
                  </a:cubicBezTo>
                  <a:cubicBezTo>
                    <a:pt x="5158097" y="2600976"/>
                    <a:pt x="5182068" y="2797044"/>
                    <a:pt x="5186393" y="2992022"/>
                  </a:cubicBezTo>
                  <a:cubicBezTo>
                    <a:pt x="5191013" y="3187195"/>
                    <a:pt x="5175397" y="3380886"/>
                    <a:pt x="5149045" y="3571816"/>
                  </a:cubicBezTo>
                  <a:cubicBezTo>
                    <a:pt x="5141154" y="3619431"/>
                    <a:pt x="5133539" y="3666889"/>
                    <a:pt x="5126572" y="3714520"/>
                  </a:cubicBezTo>
                  <a:cubicBezTo>
                    <a:pt x="5117276" y="3761759"/>
                    <a:pt x="5107793" y="3808831"/>
                    <a:pt x="5099067" y="3856108"/>
                  </a:cubicBezTo>
                  <a:lnTo>
                    <a:pt x="5095699" y="3873868"/>
                  </a:lnTo>
                  <a:lnTo>
                    <a:pt x="5091573" y="3891426"/>
                  </a:lnTo>
                  <a:lnTo>
                    <a:pt x="5083324" y="3926541"/>
                  </a:lnTo>
                  <a:lnTo>
                    <a:pt x="5067256" y="3996889"/>
                  </a:lnTo>
                  <a:cubicBezTo>
                    <a:pt x="5064451" y="4008657"/>
                    <a:pt x="5062244" y="4020353"/>
                    <a:pt x="5059194" y="4032171"/>
                  </a:cubicBezTo>
                  <a:lnTo>
                    <a:pt x="5049522" y="4067833"/>
                  </a:lnTo>
                  <a:lnTo>
                    <a:pt x="5040067" y="4103553"/>
                  </a:lnTo>
                  <a:cubicBezTo>
                    <a:pt x="5036554" y="4115363"/>
                    <a:pt x="5032689" y="4127194"/>
                    <a:pt x="5028960" y="4138946"/>
                  </a:cubicBezTo>
                  <a:cubicBezTo>
                    <a:pt x="4999693" y="4233462"/>
                    <a:pt x="4962869" y="4326764"/>
                    <a:pt x="4917351" y="4417041"/>
                  </a:cubicBezTo>
                  <a:cubicBezTo>
                    <a:pt x="4871860" y="4507209"/>
                    <a:pt x="4817597" y="4594215"/>
                    <a:pt x="4756163" y="4676402"/>
                  </a:cubicBezTo>
                  <a:cubicBezTo>
                    <a:pt x="4632803" y="4840875"/>
                    <a:pt x="4480597" y="4982783"/>
                    <a:pt x="4322493" y="5105604"/>
                  </a:cubicBezTo>
                  <a:cubicBezTo>
                    <a:pt x="4163928" y="5228420"/>
                    <a:pt x="3999564" y="5332640"/>
                    <a:pt x="3840510" y="5429590"/>
                  </a:cubicBezTo>
                  <a:cubicBezTo>
                    <a:pt x="3760954" y="5478172"/>
                    <a:pt x="3682353" y="5524924"/>
                    <a:pt x="3606447" y="5572862"/>
                  </a:cubicBezTo>
                  <a:lnTo>
                    <a:pt x="3488814" y="5647178"/>
                  </a:lnTo>
                  <a:cubicBezTo>
                    <a:pt x="3448270" y="5672597"/>
                    <a:pt x="3407323" y="5697792"/>
                    <a:pt x="3365864" y="5722735"/>
                  </a:cubicBezTo>
                  <a:cubicBezTo>
                    <a:pt x="3200163" y="5822424"/>
                    <a:pt x="3026125" y="5917328"/>
                    <a:pt x="2839486" y="5999120"/>
                  </a:cubicBezTo>
                  <a:cubicBezTo>
                    <a:pt x="2653201" y="6080891"/>
                    <a:pt x="2453560" y="6149344"/>
                    <a:pt x="2242423" y="6192346"/>
                  </a:cubicBezTo>
                  <a:cubicBezTo>
                    <a:pt x="2031719" y="6235463"/>
                    <a:pt x="1808952" y="6251353"/>
                    <a:pt x="1589380" y="6230657"/>
                  </a:cubicBezTo>
                  <a:lnTo>
                    <a:pt x="1548244" y="6226706"/>
                  </a:lnTo>
                  <a:cubicBezTo>
                    <a:pt x="1534528" y="6225117"/>
                    <a:pt x="1520898" y="6223203"/>
                    <a:pt x="1507348" y="6221428"/>
                  </a:cubicBezTo>
                  <a:lnTo>
                    <a:pt x="1466401" y="6215904"/>
                  </a:lnTo>
                  <a:cubicBezTo>
                    <a:pt x="1452772" y="6213991"/>
                    <a:pt x="1439316" y="6211428"/>
                    <a:pt x="1425773" y="6209191"/>
                  </a:cubicBezTo>
                  <a:cubicBezTo>
                    <a:pt x="1398775" y="6204391"/>
                    <a:pt x="1371610" y="6199779"/>
                    <a:pt x="1344960" y="6193681"/>
                  </a:cubicBezTo>
                  <a:cubicBezTo>
                    <a:pt x="1318251" y="6187799"/>
                    <a:pt x="1291260" y="6182538"/>
                    <a:pt x="1265007" y="6175388"/>
                  </a:cubicBezTo>
                  <a:lnTo>
                    <a:pt x="1225415" y="6165243"/>
                  </a:lnTo>
                  <a:cubicBezTo>
                    <a:pt x="1212163" y="6161924"/>
                    <a:pt x="1198939" y="6158496"/>
                    <a:pt x="1186567" y="6154486"/>
                  </a:cubicBezTo>
                  <a:lnTo>
                    <a:pt x="1111158" y="6130918"/>
                  </a:lnTo>
                  <a:lnTo>
                    <a:pt x="1035915" y="6107163"/>
                  </a:lnTo>
                  <a:cubicBezTo>
                    <a:pt x="1010846" y="6099055"/>
                    <a:pt x="986357" y="6088784"/>
                    <a:pt x="961579" y="6079594"/>
                  </a:cubicBezTo>
                  <a:cubicBezTo>
                    <a:pt x="763709" y="6005594"/>
                    <a:pt x="572401" y="5909703"/>
                    <a:pt x="395297" y="5792812"/>
                  </a:cubicBezTo>
                  <a:lnTo>
                    <a:pt x="265239" y="5701511"/>
                  </a:lnTo>
                  <a:cubicBezTo>
                    <a:pt x="254227" y="5694155"/>
                    <a:pt x="244103" y="5685646"/>
                    <a:pt x="233756" y="5677542"/>
                  </a:cubicBezTo>
                  <a:lnTo>
                    <a:pt x="202800" y="5652902"/>
                  </a:lnTo>
                  <a:lnTo>
                    <a:pt x="140918" y="5603515"/>
                  </a:lnTo>
                  <a:cubicBezTo>
                    <a:pt x="130598" y="5595302"/>
                    <a:pt x="120280" y="5587089"/>
                    <a:pt x="110625" y="5578127"/>
                  </a:cubicBezTo>
                  <a:cubicBezTo>
                    <a:pt x="105647" y="5573779"/>
                    <a:pt x="100444" y="5569834"/>
                    <a:pt x="95631" y="5565299"/>
                  </a:cubicBezTo>
                  <a:cubicBezTo>
                    <a:pt x="90955" y="5560684"/>
                    <a:pt x="86505" y="5555666"/>
                    <a:pt x="81966" y="5550973"/>
                  </a:cubicBezTo>
                  <a:lnTo>
                    <a:pt x="27991" y="5493272"/>
                  </a:lnTo>
                  <a:cubicBezTo>
                    <a:pt x="19109" y="5483589"/>
                    <a:pt x="9758" y="5474359"/>
                    <a:pt x="1454" y="5464252"/>
                  </a:cubicBezTo>
                  <a:lnTo>
                    <a:pt x="0" y="5462518"/>
                  </a:lnTo>
                  <a:lnTo>
                    <a:pt x="0" y="4720187"/>
                  </a:lnTo>
                  <a:lnTo>
                    <a:pt x="109684" y="4836724"/>
                  </a:lnTo>
                  <a:cubicBezTo>
                    <a:pt x="173316" y="4897375"/>
                    <a:pt x="239447" y="4954160"/>
                    <a:pt x="306959" y="5007200"/>
                  </a:cubicBezTo>
                  <a:lnTo>
                    <a:pt x="358101" y="5046057"/>
                  </a:lnTo>
                  <a:lnTo>
                    <a:pt x="383328" y="5065684"/>
                  </a:lnTo>
                  <a:cubicBezTo>
                    <a:pt x="391637" y="5072316"/>
                    <a:pt x="400805" y="5077902"/>
                    <a:pt x="409503" y="5083942"/>
                  </a:cubicBezTo>
                  <a:lnTo>
                    <a:pt x="461889" y="5119888"/>
                  </a:lnTo>
                  <a:cubicBezTo>
                    <a:pt x="466184" y="5122893"/>
                    <a:pt x="470616" y="5125820"/>
                    <a:pt x="474883" y="5128933"/>
                  </a:cubicBezTo>
                  <a:cubicBezTo>
                    <a:pt x="478982" y="5132235"/>
                    <a:pt x="482476" y="5136069"/>
                    <a:pt x="486410" y="5139557"/>
                  </a:cubicBezTo>
                  <a:cubicBezTo>
                    <a:pt x="494140" y="5146613"/>
                    <a:pt x="502565" y="5152812"/>
                    <a:pt x="510852" y="5159089"/>
                  </a:cubicBezTo>
                  <a:lnTo>
                    <a:pt x="560653" y="5196893"/>
                  </a:lnTo>
                  <a:lnTo>
                    <a:pt x="585485" y="5215834"/>
                  </a:lnTo>
                  <a:cubicBezTo>
                    <a:pt x="593773" y="5222111"/>
                    <a:pt x="601864" y="5228685"/>
                    <a:pt x="610707" y="5234185"/>
                  </a:cubicBezTo>
                  <a:lnTo>
                    <a:pt x="714768" y="5303103"/>
                  </a:lnTo>
                  <a:cubicBezTo>
                    <a:pt x="856162" y="5390603"/>
                    <a:pt x="1008099" y="5459947"/>
                    <a:pt x="1166634" y="5513322"/>
                  </a:cubicBezTo>
                  <a:cubicBezTo>
                    <a:pt x="1186540" y="5519932"/>
                    <a:pt x="1205774" y="5527751"/>
                    <a:pt x="1225991" y="5533632"/>
                  </a:cubicBezTo>
                  <a:lnTo>
                    <a:pt x="1286680" y="5550705"/>
                  </a:lnTo>
                  <a:lnTo>
                    <a:pt x="1347310" y="5567995"/>
                  </a:lnTo>
                  <a:cubicBezTo>
                    <a:pt x="1357469" y="5571180"/>
                    <a:pt x="1367261" y="5573572"/>
                    <a:pt x="1377002" y="5575719"/>
                  </a:cubicBezTo>
                  <a:lnTo>
                    <a:pt x="1406328" y="5582649"/>
                  </a:lnTo>
                  <a:cubicBezTo>
                    <a:pt x="1425825" y="5587757"/>
                    <a:pt x="1445490" y="5590939"/>
                    <a:pt x="1465060" y="5594909"/>
                  </a:cubicBezTo>
                  <a:cubicBezTo>
                    <a:pt x="1484652" y="5599231"/>
                    <a:pt x="1504324" y="5601952"/>
                    <a:pt x="1523881" y="5605105"/>
                  </a:cubicBezTo>
                  <a:cubicBezTo>
                    <a:pt x="1533660" y="5606682"/>
                    <a:pt x="1543460" y="5608613"/>
                    <a:pt x="1553325" y="5609865"/>
                  </a:cubicBezTo>
                  <a:lnTo>
                    <a:pt x="1582813" y="5613593"/>
                  </a:lnTo>
                  <a:lnTo>
                    <a:pt x="1612301" y="5617321"/>
                  </a:lnTo>
                  <a:lnTo>
                    <a:pt x="1641863" y="5619910"/>
                  </a:lnTo>
                  <a:cubicBezTo>
                    <a:pt x="1799348" y="5633940"/>
                    <a:pt x="1957913" y="5625770"/>
                    <a:pt x="2117508" y="5595156"/>
                  </a:cubicBezTo>
                  <a:cubicBezTo>
                    <a:pt x="2277124" y="5564895"/>
                    <a:pt x="2437004" y="5512449"/>
                    <a:pt x="2597368" y="5447381"/>
                  </a:cubicBezTo>
                  <a:cubicBezTo>
                    <a:pt x="2757791" y="5382096"/>
                    <a:pt x="2918855" y="5304464"/>
                    <a:pt x="3082968" y="5223245"/>
                  </a:cubicBezTo>
                  <a:lnTo>
                    <a:pt x="3334855" y="5097383"/>
                  </a:lnTo>
                  <a:cubicBezTo>
                    <a:pt x="3423528" y="5054142"/>
                    <a:pt x="3511773" y="5013798"/>
                    <a:pt x="3599509" y="4976217"/>
                  </a:cubicBezTo>
                  <a:cubicBezTo>
                    <a:pt x="3774960" y="4900701"/>
                    <a:pt x="3948276" y="4837481"/>
                    <a:pt x="4112002" y="4766359"/>
                  </a:cubicBezTo>
                  <a:cubicBezTo>
                    <a:pt x="4193972" y="4730827"/>
                    <a:pt x="4273429" y="4692997"/>
                    <a:pt x="4348983" y="4649833"/>
                  </a:cubicBezTo>
                  <a:cubicBezTo>
                    <a:pt x="4424508" y="4606778"/>
                    <a:pt x="4496050" y="4558250"/>
                    <a:pt x="4560505" y="4501564"/>
                  </a:cubicBezTo>
                  <a:cubicBezTo>
                    <a:pt x="4625198" y="4445289"/>
                    <a:pt x="4682991" y="4381021"/>
                    <a:pt x="4731963" y="4309870"/>
                  </a:cubicBezTo>
                  <a:cubicBezTo>
                    <a:pt x="4781043" y="4238747"/>
                    <a:pt x="4821275" y="4160848"/>
                    <a:pt x="4852344" y="4078640"/>
                  </a:cubicBezTo>
                  <a:lnTo>
                    <a:pt x="4863972" y="4047790"/>
                  </a:lnTo>
                  <a:lnTo>
                    <a:pt x="4874144" y="4016320"/>
                  </a:lnTo>
                  <a:lnTo>
                    <a:pt x="4884127" y="3984682"/>
                  </a:lnTo>
                  <a:cubicBezTo>
                    <a:pt x="4887242" y="3973925"/>
                    <a:pt x="4889981" y="3962835"/>
                    <a:pt x="4892800" y="3951883"/>
                  </a:cubicBezTo>
                  <a:lnTo>
                    <a:pt x="4909526" y="3886001"/>
                  </a:lnTo>
                  <a:lnTo>
                    <a:pt x="4917687" y="3852948"/>
                  </a:lnTo>
                  <a:lnTo>
                    <a:pt x="4921768" y="3836422"/>
                  </a:lnTo>
                  <a:lnTo>
                    <a:pt x="4924845" y="3819742"/>
                  </a:lnTo>
                  <a:cubicBezTo>
                    <a:pt x="4933092" y="3775120"/>
                    <a:pt x="4941231" y="3730469"/>
                    <a:pt x="4948230" y="3685744"/>
                  </a:cubicBezTo>
                  <a:cubicBezTo>
                    <a:pt x="4953579" y="3640694"/>
                    <a:pt x="4958249" y="3595577"/>
                    <a:pt x="4962782" y="3550540"/>
                  </a:cubicBezTo>
                  <a:cubicBezTo>
                    <a:pt x="4976580" y="3369692"/>
                    <a:pt x="4965812" y="3187942"/>
                    <a:pt x="4939468" y="3010249"/>
                  </a:cubicBezTo>
                  <a:cubicBezTo>
                    <a:pt x="4912965" y="2832281"/>
                    <a:pt x="4870237" y="2658196"/>
                    <a:pt x="4816901" y="2488224"/>
                  </a:cubicBezTo>
                  <a:cubicBezTo>
                    <a:pt x="4810197" y="2466954"/>
                    <a:pt x="4803984" y="2445582"/>
                    <a:pt x="4797005" y="2424470"/>
                  </a:cubicBezTo>
                  <a:cubicBezTo>
                    <a:pt x="4789399" y="2403537"/>
                    <a:pt x="4781686" y="2382574"/>
                    <a:pt x="4774433" y="2361620"/>
                  </a:cubicBezTo>
                  <a:lnTo>
                    <a:pt x="4752459" y="2298700"/>
                  </a:lnTo>
                  <a:lnTo>
                    <a:pt x="4728083" y="2236526"/>
                  </a:lnTo>
                  <a:cubicBezTo>
                    <a:pt x="4719957" y="2215802"/>
                    <a:pt x="4712352" y="2194869"/>
                    <a:pt x="4704471" y="2174095"/>
                  </a:cubicBezTo>
                  <a:lnTo>
                    <a:pt x="4678399" y="2112626"/>
                  </a:lnTo>
                  <a:lnTo>
                    <a:pt x="4652601" y="2050999"/>
                  </a:lnTo>
                  <a:cubicBezTo>
                    <a:pt x="4643711" y="2030533"/>
                    <a:pt x="4633616" y="2010672"/>
                    <a:pt x="4624205" y="1990415"/>
                  </a:cubicBezTo>
                  <a:lnTo>
                    <a:pt x="4595398" y="1930069"/>
                  </a:lnTo>
                  <a:cubicBezTo>
                    <a:pt x="4585714" y="1909969"/>
                    <a:pt x="4574413" y="1890713"/>
                    <a:pt x="4563827" y="1870952"/>
                  </a:cubicBezTo>
                  <a:lnTo>
                    <a:pt x="4531433" y="1812311"/>
                  </a:lnTo>
                  <a:lnTo>
                    <a:pt x="4523315" y="1797616"/>
                  </a:lnTo>
                  <a:lnTo>
                    <a:pt x="4514482" y="1783425"/>
                  </a:lnTo>
                  <a:lnTo>
                    <a:pt x="4496845" y="1754936"/>
                  </a:lnTo>
                  <a:lnTo>
                    <a:pt x="4461463" y="1697929"/>
                  </a:lnTo>
                  <a:lnTo>
                    <a:pt x="4452660" y="1683629"/>
                  </a:lnTo>
                  <a:lnTo>
                    <a:pt x="4443141" y="1669834"/>
                  </a:lnTo>
                  <a:lnTo>
                    <a:pt x="4424241" y="1642166"/>
                  </a:lnTo>
                  <a:cubicBezTo>
                    <a:pt x="4399005" y="1605265"/>
                    <a:pt x="4374512" y="1567751"/>
                    <a:pt x="4346886" y="1532412"/>
                  </a:cubicBezTo>
                  <a:cubicBezTo>
                    <a:pt x="4240477" y="1388328"/>
                    <a:pt x="4120362" y="1253437"/>
                    <a:pt x="3985497" y="1134649"/>
                  </a:cubicBezTo>
                  <a:cubicBezTo>
                    <a:pt x="3850799" y="1015675"/>
                    <a:pt x="3702920" y="911715"/>
                    <a:pt x="3545665" y="825877"/>
                  </a:cubicBezTo>
                  <a:lnTo>
                    <a:pt x="3486190" y="794756"/>
                  </a:lnTo>
                  <a:cubicBezTo>
                    <a:pt x="3466181" y="784640"/>
                    <a:pt x="3446893" y="773560"/>
                    <a:pt x="3426182" y="764765"/>
                  </a:cubicBezTo>
                  <a:lnTo>
                    <a:pt x="3365044" y="737255"/>
                  </a:lnTo>
                  <a:lnTo>
                    <a:pt x="3334529" y="723514"/>
                  </a:lnTo>
                  <a:cubicBezTo>
                    <a:pt x="3324394" y="718943"/>
                    <a:pt x="3314287" y="714265"/>
                    <a:pt x="3303733" y="710395"/>
                  </a:cubicBezTo>
                  <a:cubicBezTo>
                    <a:pt x="3262013" y="694346"/>
                    <a:pt x="3220711" y="677599"/>
                    <a:pt x="3179033" y="662259"/>
                  </a:cubicBezTo>
                  <a:lnTo>
                    <a:pt x="3052408" y="620447"/>
                  </a:lnTo>
                  <a:lnTo>
                    <a:pt x="2924325" y="584505"/>
                  </a:lnTo>
                  <a:cubicBezTo>
                    <a:pt x="2903106" y="578471"/>
                    <a:pt x="2881119" y="574434"/>
                    <a:pt x="2859667" y="569266"/>
                  </a:cubicBezTo>
                  <a:lnTo>
                    <a:pt x="2795226" y="554085"/>
                  </a:lnTo>
                  <a:cubicBezTo>
                    <a:pt x="2774078" y="548652"/>
                    <a:pt x="2751709" y="544744"/>
                    <a:pt x="2729702" y="540354"/>
                  </a:cubicBezTo>
                  <a:lnTo>
                    <a:pt x="2663758" y="527322"/>
                  </a:lnTo>
                  <a:lnTo>
                    <a:pt x="2630927" y="520495"/>
                  </a:lnTo>
                  <a:lnTo>
                    <a:pt x="2597965" y="515024"/>
                  </a:lnTo>
                  <a:cubicBezTo>
                    <a:pt x="2575970" y="511449"/>
                    <a:pt x="2554112" y="507795"/>
                    <a:pt x="2532205" y="503895"/>
                  </a:cubicBezTo>
                  <a:cubicBezTo>
                    <a:pt x="2357016" y="475037"/>
                    <a:pt x="2182954" y="456682"/>
                    <a:pt x="2010064" y="452552"/>
                  </a:cubicBezTo>
                  <a:cubicBezTo>
                    <a:pt x="1837255" y="448558"/>
                    <a:pt x="1665388" y="457916"/>
                    <a:pt x="1494552" y="485055"/>
                  </a:cubicBezTo>
                  <a:cubicBezTo>
                    <a:pt x="1452133" y="492816"/>
                    <a:pt x="1409569" y="501117"/>
                    <a:pt x="1366896" y="509389"/>
                  </a:cubicBezTo>
                  <a:cubicBezTo>
                    <a:pt x="1324862" y="520035"/>
                    <a:pt x="1282333" y="529505"/>
                    <a:pt x="1240175" y="541045"/>
                  </a:cubicBezTo>
                  <a:lnTo>
                    <a:pt x="1177438" y="560170"/>
                  </a:lnTo>
                  <a:lnTo>
                    <a:pt x="1145987" y="569826"/>
                  </a:lnTo>
                  <a:lnTo>
                    <a:pt x="1130315" y="574669"/>
                  </a:lnTo>
                  <a:lnTo>
                    <a:pt x="1114873" y="580384"/>
                  </a:lnTo>
                  <a:lnTo>
                    <a:pt x="1052839" y="602943"/>
                  </a:lnTo>
                  <a:cubicBezTo>
                    <a:pt x="1032151" y="610499"/>
                    <a:pt x="1011255" y="617535"/>
                    <a:pt x="991135" y="626866"/>
                  </a:cubicBezTo>
                  <a:lnTo>
                    <a:pt x="930179" y="653191"/>
                  </a:lnTo>
                  <a:cubicBezTo>
                    <a:pt x="909850" y="662002"/>
                    <a:pt x="889443" y="670676"/>
                    <a:pt x="869768" y="680937"/>
                  </a:cubicBezTo>
                  <a:lnTo>
                    <a:pt x="810085" y="710734"/>
                  </a:lnTo>
                  <a:cubicBezTo>
                    <a:pt x="790331" y="720859"/>
                    <a:pt x="770124" y="730514"/>
                    <a:pt x="751220" y="741794"/>
                  </a:cubicBezTo>
                  <a:cubicBezTo>
                    <a:pt x="673929" y="784955"/>
                    <a:pt x="598827" y="830326"/>
                    <a:pt x="532669" y="881688"/>
                  </a:cubicBezTo>
                  <a:cubicBezTo>
                    <a:pt x="464226" y="931625"/>
                    <a:pt x="406969" y="988270"/>
                    <a:pt x="354185" y="1050286"/>
                  </a:cubicBezTo>
                  <a:lnTo>
                    <a:pt x="315980" y="1098125"/>
                  </a:lnTo>
                  <a:lnTo>
                    <a:pt x="280345" y="1149782"/>
                  </a:lnTo>
                  <a:cubicBezTo>
                    <a:pt x="268144" y="1166335"/>
                    <a:pt x="257438" y="1185955"/>
                    <a:pt x="245890" y="1203959"/>
                  </a:cubicBezTo>
                  <a:cubicBezTo>
                    <a:pt x="234552" y="1222481"/>
                    <a:pt x="223171" y="1240298"/>
                    <a:pt x="212162" y="1260184"/>
                  </a:cubicBezTo>
                  <a:cubicBezTo>
                    <a:pt x="168299" y="1337574"/>
                    <a:pt x="125055" y="1419360"/>
                    <a:pt x="80716" y="1502476"/>
                  </a:cubicBezTo>
                  <a:lnTo>
                    <a:pt x="0" y="1648841"/>
                  </a:lnTo>
                  <a:lnTo>
                    <a:pt x="0" y="954863"/>
                  </a:lnTo>
                  <a:lnTo>
                    <a:pt x="43491" y="895513"/>
                  </a:lnTo>
                  <a:cubicBezTo>
                    <a:pt x="59888" y="874984"/>
                    <a:pt x="77014" y="854766"/>
                    <a:pt x="93923" y="834489"/>
                  </a:cubicBezTo>
                  <a:cubicBezTo>
                    <a:pt x="163245" y="754880"/>
                    <a:pt x="240806" y="679565"/>
                    <a:pt x="323465" y="617671"/>
                  </a:cubicBezTo>
                  <a:cubicBezTo>
                    <a:pt x="405002" y="553042"/>
                    <a:pt x="490132" y="499230"/>
                    <a:pt x="574777" y="446794"/>
                  </a:cubicBezTo>
                  <a:cubicBezTo>
                    <a:pt x="595733" y="433050"/>
                    <a:pt x="617442" y="421248"/>
                    <a:pt x="638943" y="408925"/>
                  </a:cubicBezTo>
                  <a:lnTo>
                    <a:pt x="703505" y="371742"/>
                  </a:lnTo>
                  <a:cubicBezTo>
                    <a:pt x="724798" y="358900"/>
                    <a:pt x="747120" y="347842"/>
                    <a:pt x="769262" y="336154"/>
                  </a:cubicBezTo>
                  <a:lnTo>
                    <a:pt x="835552" y="301173"/>
                  </a:lnTo>
                  <a:cubicBezTo>
                    <a:pt x="857427" y="289183"/>
                    <a:pt x="880470" y="278896"/>
                    <a:pt x="902979" y="268004"/>
                  </a:cubicBezTo>
                  <a:lnTo>
                    <a:pt x="971127" y="235607"/>
                  </a:lnTo>
                  <a:lnTo>
                    <a:pt x="988238" y="227556"/>
                  </a:lnTo>
                  <a:lnTo>
                    <a:pt x="1005744" y="220191"/>
                  </a:lnTo>
                  <a:lnTo>
                    <a:pt x="1040729" y="205569"/>
                  </a:lnTo>
                  <a:lnTo>
                    <a:pt x="1110835" y="176248"/>
                  </a:lnTo>
                  <a:cubicBezTo>
                    <a:pt x="1157999" y="157703"/>
                    <a:pt x="1206322" y="141323"/>
                    <a:pt x="1254256" y="123796"/>
                  </a:cubicBezTo>
                  <a:cubicBezTo>
                    <a:pt x="1302938" y="108671"/>
                    <a:pt x="1352074" y="94017"/>
                    <a:pt x="1401310" y="79852"/>
                  </a:cubicBezTo>
                  <a:cubicBezTo>
                    <a:pt x="1599497" y="26774"/>
                    <a:pt x="1806373" y="-329"/>
                    <a:pt x="2011811" y="4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28">
              <a:extLst>
                <a:ext uri="{FF2B5EF4-FFF2-40B4-BE49-F238E27FC236}">
                  <a16:creationId xmlns:a16="http://schemas.microsoft.com/office/drawing/2014/main" id="{06AC5DCC-C3CC-4FD5-AD4E-13A1BE5F7F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297400"/>
              <a:ext cx="5215811" cy="6107388"/>
            </a:xfrm>
            <a:custGeom>
              <a:avLst/>
              <a:gdLst>
                <a:gd name="connsiteX0" fmla="*/ 1869139 w 5215811"/>
                <a:gd name="connsiteY0" fmla="*/ 9 h 6107388"/>
                <a:gd name="connsiteX1" fmla="*/ 2791149 w 5215811"/>
                <a:gd name="connsiteY1" fmla="*/ 130229 h 6107388"/>
                <a:gd name="connsiteX2" fmla="*/ 4760307 w 5215811"/>
                <a:gd name="connsiteY2" fmla="*/ 1608408 h 6107388"/>
                <a:gd name="connsiteX3" fmla="*/ 5108574 w 5215811"/>
                <a:gd name="connsiteY3" fmla="*/ 4050383 h 6107388"/>
                <a:gd name="connsiteX4" fmla="*/ 3434916 w 5215811"/>
                <a:gd name="connsiteY4" fmla="*/ 5503134 h 6107388"/>
                <a:gd name="connsiteX5" fmla="*/ 1137841 w 5215811"/>
                <a:gd name="connsiteY5" fmla="*/ 6033968 h 6107388"/>
                <a:gd name="connsiteX6" fmla="*/ 217555 w 5215811"/>
                <a:gd name="connsiteY6" fmla="*/ 5598945 h 6107388"/>
                <a:gd name="connsiteX7" fmla="*/ 0 w 5215811"/>
                <a:gd name="connsiteY7" fmla="*/ 5419622 h 6107388"/>
                <a:gd name="connsiteX8" fmla="*/ 0 w 5215811"/>
                <a:gd name="connsiteY8" fmla="*/ 4571683 h 6107388"/>
                <a:gd name="connsiteX9" fmla="*/ 18056 w 5215811"/>
                <a:gd name="connsiteY9" fmla="*/ 4599282 h 6107388"/>
                <a:gd name="connsiteX10" fmla="*/ 358324 w 5215811"/>
                <a:gd name="connsiteY10" fmla="*/ 4988154 h 6107388"/>
                <a:gd name="connsiteX11" fmla="*/ 1282741 w 5215811"/>
                <a:gd name="connsiteY11" fmla="*/ 5493193 h 6107388"/>
                <a:gd name="connsiteX12" fmla="*/ 2172794 w 5215811"/>
                <a:gd name="connsiteY12" fmla="*/ 5470630 h 6107388"/>
                <a:gd name="connsiteX13" fmla="*/ 3146893 w 5215811"/>
                <a:gd name="connsiteY13" fmla="*/ 5016296 h 6107388"/>
                <a:gd name="connsiteX14" fmla="*/ 3574114 w 5215811"/>
                <a:gd name="connsiteY14" fmla="*/ 4791124 h 6107388"/>
                <a:gd name="connsiteX15" fmla="*/ 4244948 w 5215811"/>
                <a:gd name="connsiteY15" fmla="*/ 4392664 h 6107388"/>
                <a:gd name="connsiteX16" fmla="*/ 4556385 w 5215811"/>
                <a:gd name="connsiteY16" fmla="*/ 3902656 h 6107388"/>
                <a:gd name="connsiteX17" fmla="*/ 4616354 w 5215811"/>
                <a:gd name="connsiteY17" fmla="*/ 2851680 h 6107388"/>
                <a:gd name="connsiteX18" fmla="*/ 4269266 w 5215811"/>
                <a:gd name="connsiteY18" fmla="*/ 1889625 h 6107388"/>
                <a:gd name="connsiteX19" fmla="*/ 2645976 w 5215811"/>
                <a:gd name="connsiteY19" fmla="*/ 671162 h 6107388"/>
                <a:gd name="connsiteX20" fmla="*/ 1648930 w 5215811"/>
                <a:gd name="connsiteY20" fmla="*/ 573017 h 6107388"/>
                <a:gd name="connsiteX21" fmla="*/ 771768 w 5215811"/>
                <a:gd name="connsiteY21" fmla="*/ 865882 h 6107388"/>
                <a:gd name="connsiteX22" fmla="*/ 433617 w 5215811"/>
                <a:gd name="connsiteY22" fmla="*/ 1119441 h 6107388"/>
                <a:gd name="connsiteX23" fmla="*/ 200571 w 5215811"/>
                <a:gd name="connsiteY23" fmla="*/ 1486480 h 6107388"/>
                <a:gd name="connsiteX24" fmla="*/ 47077 w 5215811"/>
                <a:gd name="connsiteY24" fmla="*/ 1753604 h 6107388"/>
                <a:gd name="connsiteX25" fmla="*/ 0 w 5215811"/>
                <a:gd name="connsiteY25" fmla="*/ 1831655 h 6107388"/>
                <a:gd name="connsiteX26" fmla="*/ 0 w 5215811"/>
                <a:gd name="connsiteY26" fmla="*/ 751112 h 6107388"/>
                <a:gd name="connsiteX27" fmla="*/ 6994 w 5215811"/>
                <a:gd name="connsiteY27" fmla="*/ 742614 h 6107388"/>
                <a:gd name="connsiteX28" fmla="*/ 484047 w 5215811"/>
                <a:gd name="connsiteY28" fmla="*/ 378777 h 6107388"/>
                <a:gd name="connsiteX29" fmla="*/ 1869139 w 5215811"/>
                <a:gd name="connsiteY29" fmla="*/ 9 h 610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5811" h="6107388">
                  <a:moveTo>
                    <a:pt x="1869139" y="9"/>
                  </a:moveTo>
                  <a:cubicBezTo>
                    <a:pt x="2160924" y="-706"/>
                    <a:pt x="2465752" y="43039"/>
                    <a:pt x="2791149" y="130229"/>
                  </a:cubicBezTo>
                  <a:cubicBezTo>
                    <a:pt x="3651198" y="360678"/>
                    <a:pt x="4339884" y="907924"/>
                    <a:pt x="4760307" y="1608408"/>
                  </a:cubicBezTo>
                  <a:cubicBezTo>
                    <a:pt x="5188180" y="2321320"/>
                    <a:pt x="5338357" y="3192822"/>
                    <a:pt x="5108574" y="4050383"/>
                  </a:cubicBezTo>
                  <a:cubicBezTo>
                    <a:pt x="4880820" y="4900373"/>
                    <a:pt x="4152841" y="5098512"/>
                    <a:pt x="3434916" y="5503134"/>
                  </a:cubicBezTo>
                  <a:cubicBezTo>
                    <a:pt x="2717099" y="5907783"/>
                    <a:pt x="2005568" y="6266474"/>
                    <a:pt x="1137841" y="6033968"/>
                  </a:cubicBezTo>
                  <a:cubicBezTo>
                    <a:pt x="783079" y="5938910"/>
                    <a:pt x="479573" y="5790114"/>
                    <a:pt x="217555" y="5598945"/>
                  </a:cubicBezTo>
                  <a:lnTo>
                    <a:pt x="0" y="5419622"/>
                  </a:lnTo>
                  <a:lnTo>
                    <a:pt x="0" y="4571683"/>
                  </a:lnTo>
                  <a:lnTo>
                    <a:pt x="18056" y="4599282"/>
                  </a:lnTo>
                  <a:cubicBezTo>
                    <a:pt x="124071" y="4746782"/>
                    <a:pt x="237002" y="4875718"/>
                    <a:pt x="358324" y="4988154"/>
                  </a:cubicBezTo>
                  <a:cubicBezTo>
                    <a:pt x="621323" y="5231809"/>
                    <a:pt x="923667" y="5396979"/>
                    <a:pt x="1282741" y="5493193"/>
                  </a:cubicBezTo>
                  <a:cubicBezTo>
                    <a:pt x="1573894" y="5571207"/>
                    <a:pt x="1856732" y="5563878"/>
                    <a:pt x="2172794" y="5470630"/>
                  </a:cubicBezTo>
                  <a:cubicBezTo>
                    <a:pt x="2498985" y="5374183"/>
                    <a:pt x="2832844" y="5193315"/>
                    <a:pt x="3146893" y="5016296"/>
                  </a:cubicBezTo>
                  <a:cubicBezTo>
                    <a:pt x="3293538" y="4933641"/>
                    <a:pt x="3436182" y="4861160"/>
                    <a:pt x="3574114" y="4791124"/>
                  </a:cubicBezTo>
                  <a:cubicBezTo>
                    <a:pt x="3841238" y="4655550"/>
                    <a:pt x="4071901" y="4538375"/>
                    <a:pt x="4244948" y="4392664"/>
                  </a:cubicBezTo>
                  <a:cubicBezTo>
                    <a:pt x="4405844" y="4257259"/>
                    <a:pt x="4501845" y="4106204"/>
                    <a:pt x="4556385" y="3902656"/>
                  </a:cubicBezTo>
                  <a:cubicBezTo>
                    <a:pt x="4649063" y="3556776"/>
                    <a:pt x="4669271" y="3203187"/>
                    <a:pt x="4616354" y="2851680"/>
                  </a:cubicBezTo>
                  <a:cubicBezTo>
                    <a:pt x="4565198" y="2511774"/>
                    <a:pt x="4448474" y="2188147"/>
                    <a:pt x="4269266" y="1889625"/>
                  </a:cubicBezTo>
                  <a:cubicBezTo>
                    <a:pt x="3907781" y="1287586"/>
                    <a:pt x="3331245" y="854780"/>
                    <a:pt x="2645976" y="671162"/>
                  </a:cubicBezTo>
                  <a:cubicBezTo>
                    <a:pt x="2278249" y="572630"/>
                    <a:pt x="1952074" y="540526"/>
                    <a:pt x="1648930" y="573017"/>
                  </a:cubicBezTo>
                  <a:cubicBezTo>
                    <a:pt x="1351746" y="604901"/>
                    <a:pt x="1064785" y="700731"/>
                    <a:pt x="771768" y="865882"/>
                  </a:cubicBezTo>
                  <a:cubicBezTo>
                    <a:pt x="568061" y="980657"/>
                    <a:pt x="486465" y="1058486"/>
                    <a:pt x="433617" y="1119441"/>
                  </a:cubicBezTo>
                  <a:cubicBezTo>
                    <a:pt x="358307" y="1206256"/>
                    <a:pt x="292149" y="1323808"/>
                    <a:pt x="200571" y="1486480"/>
                  </a:cubicBezTo>
                  <a:cubicBezTo>
                    <a:pt x="156644" y="1564432"/>
                    <a:pt x="106654" y="1653214"/>
                    <a:pt x="47077" y="1753604"/>
                  </a:cubicBezTo>
                  <a:lnTo>
                    <a:pt x="0" y="1831655"/>
                  </a:lnTo>
                  <a:lnTo>
                    <a:pt x="0" y="751112"/>
                  </a:lnTo>
                  <a:lnTo>
                    <a:pt x="6994" y="742614"/>
                  </a:lnTo>
                  <a:cubicBezTo>
                    <a:pt x="117721" y="617683"/>
                    <a:pt x="259696" y="505222"/>
                    <a:pt x="484047" y="378777"/>
                  </a:cubicBezTo>
                  <a:cubicBezTo>
                    <a:pt x="932751" y="125890"/>
                    <a:pt x="1382831" y="1200"/>
                    <a:pt x="1869139" y="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2" name="Freeform: Shape 29">
              <a:extLst>
                <a:ext uri="{FF2B5EF4-FFF2-40B4-BE49-F238E27FC236}">
                  <a16:creationId xmlns:a16="http://schemas.microsoft.com/office/drawing/2014/main" id="{4BBCC2F4-EFA7-4AF4-B538-AC4022D90F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1" y="319367"/>
              <a:ext cx="5217956" cy="6100079"/>
            </a:xfrm>
            <a:custGeom>
              <a:avLst/>
              <a:gdLst>
                <a:gd name="connsiteX0" fmla="*/ 1951393 w 5217956"/>
                <a:gd name="connsiteY0" fmla="*/ 82 h 6100079"/>
                <a:gd name="connsiteX1" fmla="*/ 2855177 w 5217956"/>
                <a:gd name="connsiteY1" fmla="*/ 125419 h 6100079"/>
                <a:gd name="connsiteX2" fmla="*/ 4779341 w 5217956"/>
                <a:gd name="connsiteY2" fmla="*/ 1591542 h 6100079"/>
                <a:gd name="connsiteX3" fmla="*/ 5108573 w 5217956"/>
                <a:gd name="connsiteY3" fmla="*/ 4028416 h 6100079"/>
                <a:gd name="connsiteX4" fmla="*/ 3459358 w 5217956"/>
                <a:gd name="connsiteY4" fmla="*/ 5487716 h 6100079"/>
                <a:gd name="connsiteX5" fmla="*/ 1203274 w 5217956"/>
                <a:gd name="connsiteY5" fmla="*/ 6029534 h 6100079"/>
                <a:gd name="connsiteX6" fmla="*/ 59920 w 5217956"/>
                <a:gd name="connsiteY6" fmla="*/ 5396467 h 6100079"/>
                <a:gd name="connsiteX7" fmla="*/ 0 w 5217956"/>
                <a:gd name="connsiteY7" fmla="*/ 5333382 h 6100079"/>
                <a:gd name="connsiteX8" fmla="*/ 0 w 5217956"/>
                <a:gd name="connsiteY8" fmla="*/ 4205833 h 6100079"/>
                <a:gd name="connsiteX9" fmla="*/ 58036 w 5217956"/>
                <a:gd name="connsiteY9" fmla="*/ 4310048 h 6100079"/>
                <a:gd name="connsiteX10" fmla="*/ 520779 w 5217956"/>
                <a:gd name="connsiteY10" fmla="*/ 4907591 h 6100079"/>
                <a:gd name="connsiteX11" fmla="*/ 1377154 w 5217956"/>
                <a:gd name="connsiteY11" fmla="*/ 5380604 h 6100079"/>
                <a:gd name="connsiteX12" fmla="*/ 3123340 w 5217956"/>
                <a:gd name="connsiteY12" fmla="*/ 4905715 h 6100079"/>
                <a:gd name="connsiteX13" fmla="*/ 3547863 w 5217956"/>
                <a:gd name="connsiteY13" fmla="*/ 4676342 h 6100079"/>
                <a:gd name="connsiteX14" fmla="*/ 4186753 w 5217956"/>
                <a:gd name="connsiteY14" fmla="*/ 4289376 h 6100079"/>
                <a:gd name="connsiteX15" fmla="*/ 4459565 w 5217956"/>
                <a:gd name="connsiteY15" fmla="*/ 3854399 h 6100079"/>
                <a:gd name="connsiteX16" fmla="*/ 4521015 w 5217956"/>
                <a:gd name="connsiteY16" fmla="*/ 2849377 h 6100079"/>
                <a:gd name="connsiteX17" fmla="*/ 4199723 w 5217956"/>
                <a:gd name="connsiteY17" fmla="*/ 1931213 h 6100079"/>
                <a:gd name="connsiteX18" fmla="*/ 2681217 w 5217956"/>
                <a:gd name="connsiteY18" fmla="*/ 774211 h 6100079"/>
                <a:gd name="connsiteX19" fmla="*/ 926547 w 5217956"/>
                <a:gd name="connsiteY19" fmla="*/ 967112 h 6100079"/>
                <a:gd name="connsiteX20" fmla="*/ 622677 w 5217956"/>
                <a:gd name="connsiteY20" fmla="*/ 1197863 h 6100079"/>
                <a:gd name="connsiteX21" fmla="*/ 404892 w 5217956"/>
                <a:gd name="connsiteY21" fmla="*/ 1547314 h 6100079"/>
                <a:gd name="connsiteX22" fmla="*/ 40135 w 5217956"/>
                <a:gd name="connsiteY22" fmla="*/ 2159090 h 6100079"/>
                <a:gd name="connsiteX23" fmla="*/ 0 w 5217956"/>
                <a:gd name="connsiteY23" fmla="*/ 2219367 h 6100079"/>
                <a:gd name="connsiteX24" fmla="*/ 0 w 5217956"/>
                <a:gd name="connsiteY24" fmla="*/ 915659 h 6100079"/>
                <a:gd name="connsiteX25" fmla="*/ 58609 w 5217956"/>
                <a:gd name="connsiteY25" fmla="*/ 828051 h 6100079"/>
                <a:gd name="connsiteX26" fmla="*/ 590688 w 5217956"/>
                <a:gd name="connsiteY26" fmla="*/ 385385 h 6100079"/>
                <a:gd name="connsiteX27" fmla="*/ 1951393 w 5217956"/>
                <a:gd name="connsiteY27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217956" h="6100079">
                  <a:moveTo>
                    <a:pt x="1951393" y="82"/>
                  </a:moveTo>
                  <a:cubicBezTo>
                    <a:pt x="2237631" y="-2119"/>
                    <a:pt x="2536431" y="40011"/>
                    <a:pt x="2855177" y="125419"/>
                  </a:cubicBezTo>
                  <a:cubicBezTo>
                    <a:pt x="3697704" y="351173"/>
                    <a:pt x="4370490" y="894159"/>
                    <a:pt x="4779341" y="1591542"/>
                  </a:cubicBezTo>
                  <a:cubicBezTo>
                    <a:pt x="5195534" y="2301324"/>
                    <a:pt x="5338356" y="3170855"/>
                    <a:pt x="5108573" y="4028416"/>
                  </a:cubicBezTo>
                  <a:cubicBezTo>
                    <a:pt x="4880819" y="4878406"/>
                    <a:pt x="4165603" y="5079965"/>
                    <a:pt x="3459358" y="5487716"/>
                  </a:cubicBezTo>
                  <a:cubicBezTo>
                    <a:pt x="2753114" y="5895466"/>
                    <a:pt x="2053264" y="6257288"/>
                    <a:pt x="1203274" y="6029534"/>
                  </a:cubicBezTo>
                  <a:cubicBezTo>
                    <a:pt x="739884" y="5905369"/>
                    <a:pt x="366399" y="5685345"/>
                    <a:pt x="59920" y="5396467"/>
                  </a:cubicBezTo>
                  <a:lnTo>
                    <a:pt x="0" y="5333382"/>
                  </a:lnTo>
                  <a:lnTo>
                    <a:pt x="0" y="4205833"/>
                  </a:lnTo>
                  <a:lnTo>
                    <a:pt x="58036" y="4310048"/>
                  </a:lnTo>
                  <a:cubicBezTo>
                    <a:pt x="197935" y="4550245"/>
                    <a:pt x="350594" y="4747142"/>
                    <a:pt x="520779" y="4907591"/>
                  </a:cubicBezTo>
                  <a:cubicBezTo>
                    <a:pt x="763600" y="5136565"/>
                    <a:pt x="1043821" y="5291288"/>
                    <a:pt x="1377154" y="5380604"/>
                  </a:cubicBezTo>
                  <a:cubicBezTo>
                    <a:pt x="1963029" y="5537589"/>
                    <a:pt x="2470519" y="5282804"/>
                    <a:pt x="3123340" y="4905715"/>
                  </a:cubicBezTo>
                  <a:cubicBezTo>
                    <a:pt x="3269800" y="4821157"/>
                    <a:pt x="3411134" y="4747512"/>
                    <a:pt x="3547863" y="4676342"/>
                  </a:cubicBezTo>
                  <a:cubicBezTo>
                    <a:pt x="3804497" y="4542710"/>
                    <a:pt x="4026085" y="4427393"/>
                    <a:pt x="4186753" y="4289376"/>
                  </a:cubicBezTo>
                  <a:cubicBezTo>
                    <a:pt x="4329009" y="4167293"/>
                    <a:pt x="4410589" y="4037181"/>
                    <a:pt x="4459565" y="3854399"/>
                  </a:cubicBezTo>
                  <a:cubicBezTo>
                    <a:pt x="4548302" y="3523229"/>
                    <a:pt x="4568981" y="3185183"/>
                    <a:pt x="4521015" y="2849377"/>
                  </a:cubicBezTo>
                  <a:cubicBezTo>
                    <a:pt x="4474709" y="2524680"/>
                    <a:pt x="4366564" y="2215756"/>
                    <a:pt x="4199723" y="1931213"/>
                  </a:cubicBezTo>
                  <a:cubicBezTo>
                    <a:pt x="3863270" y="1357325"/>
                    <a:pt x="3323982" y="946439"/>
                    <a:pt x="2681217" y="774211"/>
                  </a:cubicBezTo>
                  <a:cubicBezTo>
                    <a:pt x="2001139" y="591984"/>
                    <a:pt x="1476322" y="649699"/>
                    <a:pt x="926547" y="967112"/>
                  </a:cubicBezTo>
                  <a:cubicBezTo>
                    <a:pt x="740730" y="1074393"/>
                    <a:pt x="668642" y="1143989"/>
                    <a:pt x="622677" y="1197863"/>
                  </a:cubicBezTo>
                  <a:cubicBezTo>
                    <a:pt x="555599" y="1276450"/>
                    <a:pt x="492360" y="1390031"/>
                    <a:pt x="404892" y="1547314"/>
                  </a:cubicBezTo>
                  <a:cubicBezTo>
                    <a:pt x="317047" y="1705133"/>
                    <a:pt x="204816" y="1906756"/>
                    <a:pt x="40135" y="2159090"/>
                  </a:cubicBezTo>
                  <a:lnTo>
                    <a:pt x="0" y="2219367"/>
                  </a:lnTo>
                  <a:lnTo>
                    <a:pt x="0" y="915659"/>
                  </a:lnTo>
                  <a:lnTo>
                    <a:pt x="58609" y="828051"/>
                  </a:lnTo>
                  <a:cubicBezTo>
                    <a:pt x="177453" y="670481"/>
                    <a:pt x="325846" y="538291"/>
                    <a:pt x="590688" y="385385"/>
                  </a:cubicBezTo>
                  <a:cubicBezTo>
                    <a:pt x="1032158" y="130559"/>
                    <a:pt x="1474329" y="3750"/>
                    <a:pt x="1951393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Freeform: Shape 30">
              <a:extLst>
                <a:ext uri="{FF2B5EF4-FFF2-40B4-BE49-F238E27FC236}">
                  <a16:creationId xmlns:a16="http://schemas.microsoft.com/office/drawing/2014/main" id="{2A9D1364-B6A3-44CB-9FBA-C528F0CE9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20" y="319367"/>
              <a:ext cx="5217957" cy="6100079"/>
            </a:xfrm>
            <a:custGeom>
              <a:avLst/>
              <a:gdLst>
                <a:gd name="connsiteX0" fmla="*/ 1951394 w 5217957"/>
                <a:gd name="connsiteY0" fmla="*/ 82 h 6100079"/>
                <a:gd name="connsiteX1" fmla="*/ 2855178 w 5217957"/>
                <a:gd name="connsiteY1" fmla="*/ 125419 h 6100079"/>
                <a:gd name="connsiteX2" fmla="*/ 4779341 w 5217957"/>
                <a:gd name="connsiteY2" fmla="*/ 1591542 h 6100079"/>
                <a:gd name="connsiteX3" fmla="*/ 5108574 w 5217957"/>
                <a:gd name="connsiteY3" fmla="*/ 4028416 h 6100079"/>
                <a:gd name="connsiteX4" fmla="*/ 3459359 w 5217957"/>
                <a:gd name="connsiteY4" fmla="*/ 5487716 h 6100079"/>
                <a:gd name="connsiteX5" fmla="*/ 1203275 w 5217957"/>
                <a:gd name="connsiteY5" fmla="*/ 6029534 h 6100079"/>
                <a:gd name="connsiteX6" fmla="*/ 59921 w 5217957"/>
                <a:gd name="connsiteY6" fmla="*/ 5396467 h 6100079"/>
                <a:gd name="connsiteX7" fmla="*/ 0 w 5217957"/>
                <a:gd name="connsiteY7" fmla="*/ 5333381 h 6100079"/>
                <a:gd name="connsiteX8" fmla="*/ 0 w 5217957"/>
                <a:gd name="connsiteY8" fmla="*/ 4427327 h 6100079"/>
                <a:gd name="connsiteX9" fmla="*/ 112056 w 5217957"/>
                <a:gd name="connsiteY9" fmla="*/ 4602502 h 6100079"/>
                <a:gd name="connsiteX10" fmla="*/ 443875 w 5217957"/>
                <a:gd name="connsiteY10" fmla="*/ 4989110 h 6100079"/>
                <a:gd name="connsiteX11" fmla="*/ 1348175 w 5217957"/>
                <a:gd name="connsiteY11" fmla="*/ 5488759 h 6100079"/>
                <a:gd name="connsiteX12" fmla="*/ 2221463 w 5217957"/>
                <a:gd name="connsiteY12" fmla="*/ 5461704 h 6100079"/>
                <a:gd name="connsiteX13" fmla="*/ 3179339 w 5217957"/>
                <a:gd name="connsiteY13" fmla="*/ 5003023 h 6100079"/>
                <a:gd name="connsiteX14" fmla="*/ 3599638 w 5217957"/>
                <a:gd name="connsiteY14" fmla="*/ 4775996 h 6100079"/>
                <a:gd name="connsiteX15" fmla="*/ 4259765 w 5217957"/>
                <a:gd name="connsiteY15" fmla="*/ 4374667 h 6100079"/>
                <a:gd name="connsiteX16" fmla="*/ 4567742 w 5217957"/>
                <a:gd name="connsiteY16" fmla="*/ 3883732 h 6100079"/>
                <a:gd name="connsiteX17" fmla="*/ 4631929 w 5217957"/>
                <a:gd name="connsiteY17" fmla="*/ 2833886 h 6100079"/>
                <a:gd name="connsiteX18" fmla="*/ 4296412 w 5217957"/>
                <a:gd name="connsiteY18" fmla="*/ 1874932 h 6100079"/>
                <a:gd name="connsiteX19" fmla="*/ 2710219 w 5217957"/>
                <a:gd name="connsiteY19" fmla="*/ 666410 h 6100079"/>
                <a:gd name="connsiteX20" fmla="*/ 1732642 w 5217957"/>
                <a:gd name="connsiteY20" fmla="*/ 573480 h 6100079"/>
                <a:gd name="connsiteX21" fmla="*/ 870621 w 5217957"/>
                <a:gd name="connsiteY21" fmla="*/ 870402 h 6100079"/>
                <a:gd name="connsiteX22" fmla="*/ 537555 w 5217957"/>
                <a:gd name="connsiteY22" fmla="*/ 1125324 h 6100079"/>
                <a:gd name="connsiteX23" fmla="*/ 306995 w 5217957"/>
                <a:gd name="connsiteY23" fmla="*/ 1493030 h 6100079"/>
                <a:gd name="connsiteX24" fmla="*/ 23579 w 5217957"/>
                <a:gd name="connsiteY24" fmla="*/ 1977465 h 6100079"/>
                <a:gd name="connsiteX25" fmla="*/ 0 w 5217957"/>
                <a:gd name="connsiteY25" fmla="*/ 2014291 h 6100079"/>
                <a:gd name="connsiteX26" fmla="*/ 0 w 5217957"/>
                <a:gd name="connsiteY26" fmla="*/ 915660 h 6100079"/>
                <a:gd name="connsiteX27" fmla="*/ 58609 w 5217957"/>
                <a:gd name="connsiteY27" fmla="*/ 828051 h 6100079"/>
                <a:gd name="connsiteX28" fmla="*/ 590689 w 5217957"/>
                <a:gd name="connsiteY28" fmla="*/ 385385 h 6100079"/>
                <a:gd name="connsiteX29" fmla="*/ 1951394 w 5217957"/>
                <a:gd name="connsiteY29" fmla="*/ 82 h 6100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5217957" h="6100079">
                  <a:moveTo>
                    <a:pt x="1951394" y="82"/>
                  </a:moveTo>
                  <a:cubicBezTo>
                    <a:pt x="2237632" y="-2119"/>
                    <a:pt x="2536431" y="40011"/>
                    <a:pt x="2855178" y="125419"/>
                  </a:cubicBezTo>
                  <a:cubicBezTo>
                    <a:pt x="3697704" y="351173"/>
                    <a:pt x="4370491" y="894159"/>
                    <a:pt x="4779341" y="1591542"/>
                  </a:cubicBezTo>
                  <a:cubicBezTo>
                    <a:pt x="5195535" y="2301324"/>
                    <a:pt x="5338357" y="3170855"/>
                    <a:pt x="5108574" y="4028416"/>
                  </a:cubicBezTo>
                  <a:cubicBezTo>
                    <a:pt x="4880820" y="4878406"/>
                    <a:pt x="4165604" y="5079965"/>
                    <a:pt x="3459359" y="5487716"/>
                  </a:cubicBezTo>
                  <a:cubicBezTo>
                    <a:pt x="2753115" y="5895466"/>
                    <a:pt x="2053265" y="6257288"/>
                    <a:pt x="1203275" y="6029534"/>
                  </a:cubicBezTo>
                  <a:cubicBezTo>
                    <a:pt x="739885" y="5905369"/>
                    <a:pt x="366400" y="5685345"/>
                    <a:pt x="59921" y="5396467"/>
                  </a:cubicBezTo>
                  <a:lnTo>
                    <a:pt x="0" y="5333381"/>
                  </a:lnTo>
                  <a:lnTo>
                    <a:pt x="0" y="4427327"/>
                  </a:lnTo>
                  <a:lnTo>
                    <a:pt x="112056" y="4602502"/>
                  </a:lnTo>
                  <a:cubicBezTo>
                    <a:pt x="215300" y="4749260"/>
                    <a:pt x="325419" y="4877443"/>
                    <a:pt x="443875" y="4989110"/>
                  </a:cubicBezTo>
                  <a:cubicBezTo>
                    <a:pt x="700709" y="5231113"/>
                    <a:pt x="996455" y="5394516"/>
                    <a:pt x="1348175" y="5488759"/>
                  </a:cubicBezTo>
                  <a:cubicBezTo>
                    <a:pt x="1633379" y="5565179"/>
                    <a:pt x="1910917" y="5556430"/>
                    <a:pt x="2221463" y="5461704"/>
                  </a:cubicBezTo>
                  <a:cubicBezTo>
                    <a:pt x="2541923" y="5363721"/>
                    <a:pt x="2870374" y="5181404"/>
                    <a:pt x="3179339" y="5003023"/>
                  </a:cubicBezTo>
                  <a:cubicBezTo>
                    <a:pt x="3323713" y="4919760"/>
                    <a:pt x="3463978" y="4846641"/>
                    <a:pt x="3599638" y="4775996"/>
                  </a:cubicBezTo>
                  <a:cubicBezTo>
                    <a:pt x="3862436" y="4639263"/>
                    <a:pt x="4089314" y="4521074"/>
                    <a:pt x="4259765" y="4374667"/>
                  </a:cubicBezTo>
                  <a:cubicBezTo>
                    <a:pt x="4418282" y="4238625"/>
                    <a:pt x="4513201" y="4087280"/>
                    <a:pt x="4567742" y="3883732"/>
                  </a:cubicBezTo>
                  <a:cubicBezTo>
                    <a:pt x="4660420" y="3537853"/>
                    <a:pt x="4682033" y="3184640"/>
                    <a:pt x="4631929" y="2833886"/>
                  </a:cubicBezTo>
                  <a:cubicBezTo>
                    <a:pt x="4583584" y="2494734"/>
                    <a:pt x="4470646" y="2172121"/>
                    <a:pt x="4296412" y="1874932"/>
                  </a:cubicBezTo>
                  <a:cubicBezTo>
                    <a:pt x="3944879" y="1275559"/>
                    <a:pt x="3381537" y="846289"/>
                    <a:pt x="2710219" y="666410"/>
                  </a:cubicBezTo>
                  <a:cubicBezTo>
                    <a:pt x="2349955" y="569877"/>
                    <a:pt x="2030161" y="539483"/>
                    <a:pt x="1732642" y="573480"/>
                  </a:cubicBezTo>
                  <a:cubicBezTo>
                    <a:pt x="1440866" y="606814"/>
                    <a:pt x="1158880" y="703976"/>
                    <a:pt x="870621" y="870402"/>
                  </a:cubicBezTo>
                  <a:cubicBezTo>
                    <a:pt x="670160" y="986048"/>
                    <a:pt x="589753" y="1064195"/>
                    <a:pt x="537555" y="1125324"/>
                  </a:cubicBezTo>
                  <a:cubicBezTo>
                    <a:pt x="463218" y="1212400"/>
                    <a:pt x="397708" y="1330125"/>
                    <a:pt x="306995" y="1493030"/>
                  </a:cubicBezTo>
                  <a:cubicBezTo>
                    <a:pt x="234596" y="1623167"/>
                    <a:pt x="145436" y="1783409"/>
                    <a:pt x="23579" y="1977465"/>
                  </a:cubicBezTo>
                  <a:lnTo>
                    <a:pt x="0" y="2014291"/>
                  </a:lnTo>
                  <a:lnTo>
                    <a:pt x="0" y="915660"/>
                  </a:lnTo>
                  <a:lnTo>
                    <a:pt x="58609" y="828051"/>
                  </a:lnTo>
                  <a:cubicBezTo>
                    <a:pt x="177453" y="670481"/>
                    <a:pt x="325847" y="538291"/>
                    <a:pt x="590689" y="385385"/>
                  </a:cubicBezTo>
                  <a:cubicBezTo>
                    <a:pt x="1032159" y="130559"/>
                    <a:pt x="1474330" y="3750"/>
                    <a:pt x="1951394" y="8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30C72E4-F7F6-4393-A17F-E19949A5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43013"/>
            <a:ext cx="3855720" cy="437197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dirty="0"/>
              <a:t>Customer</a:t>
            </a:r>
            <a:endParaRPr lang="en-US" sz="3600" kern="12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4" name="TextBox 2">
            <a:extLst>
              <a:ext uri="{FF2B5EF4-FFF2-40B4-BE49-F238E27FC236}">
                <a16:creationId xmlns:a16="http://schemas.microsoft.com/office/drawing/2014/main" id="{486385A5-83FE-4947-88B4-8D23F37DAD86}"/>
              </a:ext>
            </a:extLst>
          </p:cNvPr>
          <p:cNvSpPr txBox="1"/>
          <p:nvPr/>
        </p:nvSpPr>
        <p:spPr>
          <a:xfrm>
            <a:off x="6172200" y="804672"/>
            <a:ext cx="5221224" cy="52303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3" action="ppaction://hlinksldjump"/>
              </a:rPr>
              <a:t>Dashboard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4" action="ppaction://hlinksldjump"/>
              </a:rPr>
              <a:t>Readiness check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5" action="ppaction://hlinksldjump"/>
              </a:rPr>
              <a:t>Task Monitoring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6" action="ppaction://hlinksldjump"/>
              </a:rPr>
              <a:t>Reports</a:t>
            </a:r>
            <a:endParaRPr lang="en-US" b="0" i="0" dirty="0">
              <a:solidFill>
                <a:schemeClr val="tx2"/>
              </a:solidFill>
              <a:effectLst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7" action="ppaction://hlinksldjump"/>
              </a:rPr>
              <a:t>Issue Tracking</a:t>
            </a:r>
            <a:endParaRPr lang="en-US" dirty="0">
              <a:solidFill>
                <a:schemeClr val="tx2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chemeClr val="tx2"/>
                </a:solidFill>
                <a:effectLst/>
                <a:hlinkClick r:id="rId8" action="ppaction://hlinksldjump"/>
              </a:rPr>
              <a:t>PROACC Survey Mail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C6A1F4C-39B1-4921-9EB1-DEABFC4CD01F}" type="slidenum">
              <a:rPr lang="en-US" smtClean="0"/>
              <a:pPr>
                <a:spcAft>
                  <a:spcPts val="600"/>
                </a:spcAft>
              </a:pPr>
              <a:t>85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5268935-7887-4F7D-BC8C-339402ECDD6E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8D4E637-429A-4A77-A642-4D222533A6C1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62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Dashboard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9672522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As we seen in the Dashboard from Admin login same will be displayed.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Data will be respect to user logged in (Project Manager user and project 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86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5F3BD47-89AF-4AD6-8880-AD29E6FF81C5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53548A1-D180-45BB-B633-12D4E7836597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6110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Readiness check</a:t>
            </a:r>
            <a:b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With Respect to user login project and instance will be displayed.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200" dirty="0">
                <a:sym typeface="Wingdings" panose="05000000000000000000" pitchFamily="2" charset="2"/>
              </a:rPr>
              <a:t>What we seen project manager login all will remain same.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87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CB1A641-0156-4978-9DEB-C19F22F704C8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409B864-7634-40A4-934B-F1216B6025E2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37691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B3512A5-F8CB-4C16-8648-16541B182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55" r="1" b="1"/>
          <a:stretch/>
        </p:blipFill>
        <p:spPr>
          <a:xfrm>
            <a:off x="0" y="-11422"/>
            <a:ext cx="12192000" cy="6857990"/>
          </a:xfrm>
          <a:prstGeom prst="rect">
            <a:avLst/>
          </a:prstGeom>
        </p:spPr>
      </p:pic>
      <p:sp>
        <p:nvSpPr>
          <p:cNvPr id="94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/>
              <a:t>Task Monitoring</a:t>
            </a:r>
            <a:br>
              <a:rPr lang="en-US" sz="3600"/>
            </a:br>
            <a:r>
              <a:rPr lang="en-US" sz="3600"/>
              <a:t>Progress Monitoring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568202" y="1232300"/>
            <a:ext cx="419441" cy="365125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 sz="1100">
                <a:solidFill>
                  <a:schemeClr val="tx1"/>
                </a:solidFill>
                <a:latin typeface="Calibri" panose="020F0502020204030204"/>
              </a:rPr>
              <a:pPr algn="ctr">
                <a:lnSpc>
                  <a:spcPct val="90000"/>
                </a:lnSpc>
                <a:spcAft>
                  <a:spcPts val="600"/>
                </a:spcAft>
                <a:defRPr/>
              </a:pPr>
              <a:t>88</a:t>
            </a:fld>
            <a:endParaRPr lang="en-US" sz="1100" dirty="0">
              <a:solidFill>
                <a:schemeClr val="tx1"/>
              </a:solidFill>
              <a:latin typeface="Calibri" panose="020F0502020204030204"/>
            </a:endParaRPr>
          </a:p>
        </p:txBody>
      </p: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1483" y="3417573"/>
            <a:ext cx="5422611" cy="2619839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dirty="0">
                <a:sym typeface="Wingdings" panose="05000000000000000000" pitchFamily="2" charset="2"/>
              </a:rPr>
              <a:t>Select Project &amp; instance 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>
                <a:sym typeface="Wingdings" panose="05000000000000000000" pitchFamily="2" charset="2"/>
              </a:rPr>
              <a:t>Add  Transaction </a:t>
            </a:r>
            <a:r>
              <a:rPr lang="en-US" sz="1700" dirty="0"/>
              <a:t>Controller </a:t>
            </a:r>
            <a:r>
              <a:rPr lang="en-US" sz="1700" dirty="0">
                <a:sym typeface="Wingdings" panose="05000000000000000000" pitchFamily="2" charset="2"/>
              </a:rPr>
              <a:t>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>
                <a:sym typeface="Wingdings" panose="05000000000000000000" pitchFamily="2" charset="2"/>
              </a:rPr>
              <a:t>Store procedure Name </a:t>
            </a:r>
            <a:r>
              <a:rPr lang="en-US" sz="1700" dirty="0" err="1"/>
              <a:t>SP_ProgressMonitor</a:t>
            </a:r>
            <a:endParaRPr lang="en-US" sz="1700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sz="1700" dirty="0"/>
              <a:t>To Table Type :</a:t>
            </a:r>
            <a:r>
              <a:rPr lang="en-US" sz="1700" dirty="0" err="1"/>
              <a:t>GetTask</a:t>
            </a:r>
            <a:endParaRPr lang="en-US" sz="1700" dirty="0"/>
          </a:p>
          <a:p>
            <a:pPr lvl="1" indent="-228600">
              <a:buFont typeface="Arial" panose="020B0604020202020204" pitchFamily="34" charset="0"/>
              <a:buChar char="•"/>
            </a:pPr>
            <a:endParaRPr lang="en-US" sz="1700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With Respect to user login project and instance will be displayed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What we seen project manager login all will remain same.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ym typeface="Wingdings" panose="05000000000000000000" pitchFamily="2" charset="2"/>
              </a:rPr>
              <a:t>Customer can’t edit data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BED8CE8-C5A6-439E-BEE1-A72E798C4274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43A65AC-2F5E-4842-8815-D9EC62DACA4F}"/>
              </a:ext>
            </a:extLst>
          </p:cNvPr>
          <p:cNvSpPr/>
          <p:nvPr/>
        </p:nvSpPr>
        <p:spPr>
          <a:xfrm>
            <a:off x="513262" y="6521660"/>
            <a:ext cx="1163781" cy="3651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451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Reports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Select Project &amp; instance 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Same reports as in admin login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89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01695FC-C8A9-44EC-8FA3-0271B532CCB8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7EA8D9-057D-4EB0-9090-7C902AAA4F5E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768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6CCA5F87-1D1E-45CB-8D83-FC7EEFAD99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0" descr="Close-up of a calculator keypad">
            <a:extLst>
              <a:ext uri="{FF2B5EF4-FFF2-40B4-BE49-F238E27FC236}">
                <a16:creationId xmlns:a16="http://schemas.microsoft.com/office/drawing/2014/main" id="{6EABD198-D9BF-4D3D-AF7D-C7AADC5C19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819" r="1053" b="9090"/>
          <a:stretch/>
        </p:blipFill>
        <p:spPr>
          <a:xfrm>
            <a:off x="-2" y="10"/>
            <a:ext cx="8668512" cy="68579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CCFC2C6-6238-4A2F-93DE-2ADF74AF6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711652" y="0"/>
            <a:ext cx="8480347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B1317F2-9E1C-44C5-9D1F-FBD8FB99D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571500" indent="-571500"/>
            <a:r>
              <a:rPr lang="en-US" sz="4800" dirty="0"/>
              <a:t>User Settings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7451EA9D-9752-42B0-A407-FDD24A4A8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50138" y="6356350"/>
            <a:ext cx="721822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9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704DD53-6595-466B-BF18-1C18F79469F1}"/>
              </a:ext>
            </a:extLst>
          </p:cNvPr>
          <p:cNvSpPr/>
          <p:nvPr/>
        </p:nvSpPr>
        <p:spPr>
          <a:xfrm>
            <a:off x="-83126" y="6492875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A1E2BA-6620-40A2-9BA7-C4E47E0BD360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69EA23-9B33-4869-893D-0EEDA52993FB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6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CD7573-5069-4A9E-8482-D4D36CCBD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Issue Tracking</a:t>
            </a:r>
            <a:b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38" name="Freeform: Shape 112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9" name="Freeform: Shape 114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0" name="Freeform: Shape 116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97E6443-F902-4E6A-984A-CC5E59F19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Select Project &amp; instance 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400" dirty="0">
                <a:sym typeface="Wingdings" panose="05000000000000000000" pitchFamily="2" charset="2"/>
              </a:rPr>
              <a:t>As shown in the project manager login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0128EA07-7210-4535-B57B-91D56617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1182" y="6356350"/>
            <a:ext cx="192938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3C6A1F4C-39B1-4921-9EB1-DEABFC4CD01F}" type="slidenum">
              <a:rPr lang="en-US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  <a:defRPr/>
              </a:pPr>
              <a:t>90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4AB45E5-1255-4F06-959E-5352D40AC25B}"/>
              </a:ext>
            </a:extLst>
          </p:cNvPr>
          <p:cNvSpPr/>
          <p:nvPr/>
        </p:nvSpPr>
        <p:spPr>
          <a:xfrm>
            <a:off x="11081442" y="6812"/>
            <a:ext cx="1043111" cy="259425"/>
          </a:xfrm>
          <a:prstGeom prst="round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B7479AB3-F409-431E-BB07-823925EFF3F2}"/>
              </a:ext>
            </a:extLst>
          </p:cNvPr>
          <p:cNvSpPr/>
          <p:nvPr/>
        </p:nvSpPr>
        <p:spPr>
          <a:xfrm>
            <a:off x="-93320" y="-46039"/>
            <a:ext cx="1163781" cy="365125"/>
          </a:xfrm>
          <a:prstGeom prst="round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676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ocksVTI">
  <a:themeElements>
    <a:clrScheme name="AnalogousFromRegularSeedRightStep">
      <a:dk1>
        <a:srgbClr val="000000"/>
      </a:dk1>
      <a:lt1>
        <a:srgbClr val="FFFFFF"/>
      </a:lt1>
      <a:dk2>
        <a:srgbClr val="412B24"/>
      </a:dk2>
      <a:lt2>
        <a:srgbClr val="E2E7E8"/>
      </a:lt2>
      <a:accent1>
        <a:srgbClr val="CA6645"/>
      </a:accent1>
      <a:accent2>
        <a:srgbClr val="B98C34"/>
      </a:accent2>
      <a:accent3>
        <a:srgbClr val="A1AA3A"/>
      </a:accent3>
      <a:accent4>
        <a:srgbClr val="72B232"/>
      </a:accent4>
      <a:accent5>
        <a:srgbClr val="4AB93F"/>
      </a:accent5>
      <a:accent6>
        <a:srgbClr val="34B960"/>
      </a:accent6>
      <a:hlink>
        <a:srgbClr val="388CA8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cksVTI" id="{31656FE6-20D8-4105-85EA-706EC9332BE9}" vid="{039DFFC9-9B25-4063-9235-B287A446F5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1078</TotalTime>
  <Words>2418</Words>
  <Application>Microsoft Office PowerPoint</Application>
  <PresentationFormat>Widescreen</PresentationFormat>
  <Paragraphs>558</Paragraphs>
  <Slides>90</Slides>
  <Notes>89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102" baseType="lpstr">
      <vt:lpstr>Arial</vt:lpstr>
      <vt:lpstr>Avenir Next LT Pro</vt:lpstr>
      <vt:lpstr>Avenir Next LT Pro Light</vt:lpstr>
      <vt:lpstr>Book Antiqua</vt:lpstr>
      <vt:lpstr>Calibri</vt:lpstr>
      <vt:lpstr>Calibri Light</vt:lpstr>
      <vt:lpstr>Consolas</vt:lpstr>
      <vt:lpstr>Courier New</vt:lpstr>
      <vt:lpstr>Symbol</vt:lpstr>
      <vt:lpstr>Wingdings</vt:lpstr>
      <vt:lpstr>Office Theme</vt:lpstr>
      <vt:lpstr>BlocksVTI</vt:lpstr>
      <vt:lpstr>Developer’s Guide </vt:lpstr>
      <vt:lpstr>Location</vt:lpstr>
      <vt:lpstr>AZURE DEVOPS CI/CD</vt:lpstr>
      <vt:lpstr>Index</vt:lpstr>
      <vt:lpstr>Admin</vt:lpstr>
      <vt:lpstr>Dashboard</vt:lpstr>
      <vt:lpstr>Dashboard</vt:lpstr>
      <vt:lpstr>Dashboard</vt:lpstr>
      <vt:lpstr>User Settings</vt:lpstr>
      <vt:lpstr>Customer Creation</vt:lpstr>
      <vt:lpstr>User Creation</vt:lpstr>
      <vt:lpstr>Configuration</vt:lpstr>
      <vt:lpstr>Project creation</vt:lpstr>
      <vt:lpstr>PM Task creation</vt:lpstr>
      <vt:lpstr>Activity Task creation</vt:lpstr>
      <vt:lpstr>Activity Upload Excel</vt:lpstr>
      <vt:lpstr>Miscellaneous</vt:lpstr>
      <vt:lpstr>Scenario creation</vt:lpstr>
      <vt:lpstr>Version creation</vt:lpstr>
      <vt:lpstr>Role creation</vt:lpstr>
      <vt:lpstr>Reports</vt:lpstr>
      <vt:lpstr>Reports Assessment </vt:lpstr>
      <vt:lpstr>Detail Report</vt:lpstr>
      <vt:lpstr>Risk Assessment</vt:lpstr>
      <vt:lpstr>PROACC Survey Mail</vt:lpstr>
      <vt:lpstr>Project Manager</vt:lpstr>
      <vt:lpstr>Project Manager</vt:lpstr>
      <vt:lpstr>Dashboard </vt:lpstr>
      <vt:lpstr>PM</vt:lpstr>
      <vt:lpstr>PM Task Monitor</vt:lpstr>
      <vt:lpstr>PM File upload</vt:lpstr>
      <vt:lpstr>Risk Assessment</vt:lpstr>
      <vt:lpstr>Progress View</vt:lpstr>
      <vt:lpstr>Progress view Overall Project Status</vt:lpstr>
      <vt:lpstr>Progress view  Total Task status</vt:lpstr>
      <vt:lpstr>Progress view  Planed Vs Completion</vt:lpstr>
      <vt:lpstr>Progress view Project Plan</vt:lpstr>
      <vt:lpstr>Readiness check</vt:lpstr>
      <vt:lpstr>Readiness check ProAcc Extractor Landscape &amp; Business process</vt:lpstr>
      <vt:lpstr>SAP Readiness check  Simplification Report</vt:lpstr>
      <vt:lpstr>SAP Readiness check Custom Code </vt:lpstr>
      <vt:lpstr>SAP Readiness check Activity(MOVE TO HANA) </vt:lpstr>
      <vt:lpstr>SAP Readiness check Condition </vt:lpstr>
      <vt:lpstr>SAP Readiness check Conversion </vt:lpstr>
      <vt:lpstr>SAP Readiness check Recommended SAP Fiori Apps</vt:lpstr>
      <vt:lpstr>SAP Readiness check ECC vs S/4HANA License optimization</vt:lpstr>
      <vt:lpstr>SAP Readiness check Add-on Analytics</vt:lpstr>
      <vt:lpstr>SAP Readiness check Interface Overview</vt:lpstr>
      <vt:lpstr>SAP Readiness check Archiving Recommendations</vt:lpstr>
      <vt:lpstr>SAP Readiness check S/4HANA Infrastructure Sizing  Server</vt:lpstr>
      <vt:lpstr>SAP Readiness check S/4HANA Infrastructure Sizing -Database</vt:lpstr>
      <vt:lpstr>SAP Readiness check S4 Hana Data Base Tables</vt:lpstr>
      <vt:lpstr>SAP Readiness check SI-Check</vt:lpstr>
      <vt:lpstr>SAP Readiness check SI-Check</vt:lpstr>
      <vt:lpstr>SAP Readiness check SI-Check Activities</vt:lpstr>
      <vt:lpstr>SAP Readiness check SI-Check Activities</vt:lpstr>
      <vt:lpstr>SAP Readiness check custom code analysis</vt:lpstr>
      <vt:lpstr>SAP Readiness check custom code analysis</vt:lpstr>
      <vt:lpstr>SAP Readiness check Fiori app’s Report</vt:lpstr>
      <vt:lpstr>SAP Readiness check Fiori app’s Report</vt:lpstr>
      <vt:lpstr>SAP Readiness check S/4 COV Roadmap</vt:lpstr>
      <vt:lpstr>SAP Readiness check BP Assessment</vt:lpstr>
      <vt:lpstr>Task Monitoring</vt:lpstr>
      <vt:lpstr>Task Monitoring Resource Allocation</vt:lpstr>
      <vt:lpstr>Task Monitoring Resource Allocation</vt:lpstr>
      <vt:lpstr>Task Monitoring Resource Allocation</vt:lpstr>
      <vt:lpstr>Task Monitoring Resource Allocation</vt:lpstr>
      <vt:lpstr>Task Monitoring Progress Monitoring</vt:lpstr>
      <vt:lpstr>Task Monitoring Progress Monitoring</vt:lpstr>
      <vt:lpstr>Reports </vt:lpstr>
      <vt:lpstr>Issue Tracking</vt:lpstr>
      <vt:lpstr>Issue Track</vt:lpstr>
      <vt:lpstr>SAP Issue Dump</vt:lpstr>
      <vt:lpstr>SAP Issue Dump Upload</vt:lpstr>
      <vt:lpstr>Consultant</vt:lpstr>
      <vt:lpstr>Dashboard </vt:lpstr>
      <vt:lpstr>Analysis</vt:lpstr>
      <vt:lpstr>Create Analysis</vt:lpstr>
      <vt:lpstr>SAP File Upload</vt:lpstr>
      <vt:lpstr>Readiness check </vt:lpstr>
      <vt:lpstr>Task Monitoring</vt:lpstr>
      <vt:lpstr>Task Monitoring Progress Monitoring</vt:lpstr>
      <vt:lpstr>Reports </vt:lpstr>
      <vt:lpstr>Issue Tracking </vt:lpstr>
      <vt:lpstr>Customer</vt:lpstr>
      <vt:lpstr>Dashboard </vt:lpstr>
      <vt:lpstr>Readiness check </vt:lpstr>
      <vt:lpstr>Task Monitoring Progress Monitoring</vt:lpstr>
      <vt:lpstr>Reports </vt:lpstr>
      <vt:lpstr>Issue Tracking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Amaran R</dc:creator>
  <cp:lastModifiedBy>Amaran R</cp:lastModifiedBy>
  <cp:revision>128</cp:revision>
  <dcterms:created xsi:type="dcterms:W3CDTF">2021-09-18T07:39:06Z</dcterms:created>
  <dcterms:modified xsi:type="dcterms:W3CDTF">2021-09-23T07:09:45Z</dcterms:modified>
</cp:coreProperties>
</file>